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81" r:id="rId3"/>
    <p:sldId id="294" r:id="rId4"/>
    <p:sldId id="284" r:id="rId5"/>
    <p:sldId id="285" r:id="rId6"/>
    <p:sldId id="286" r:id="rId7"/>
    <p:sldId id="287" r:id="rId8"/>
    <p:sldId id="288" r:id="rId9"/>
    <p:sldId id="289" r:id="rId10"/>
    <p:sldId id="291" r:id="rId11"/>
    <p:sldId id="292" r:id="rId12"/>
    <p:sldId id="293" r:id="rId13"/>
    <p:sldId id="290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7" r:id="rId24"/>
    <p:sldId id="304" r:id="rId25"/>
    <p:sldId id="305" r:id="rId26"/>
    <p:sldId id="306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sdom Tsou" initials="WT" lastIdx="1" clrIdx="0">
    <p:extLst>
      <p:ext uri="{19B8F6BF-5375-455C-9EA6-DF929625EA0E}">
        <p15:presenceInfo xmlns:p15="http://schemas.microsoft.com/office/powerpoint/2012/main" userId="ba1e9db31a4f22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7CD6"/>
    <a:srgbClr val="5B9BD5"/>
    <a:srgbClr val="1F4E79"/>
    <a:srgbClr val="A91F24"/>
    <a:srgbClr val="00B050"/>
    <a:srgbClr val="002060"/>
    <a:srgbClr val="DC1111"/>
    <a:srgbClr val="940A40"/>
    <a:srgbClr val="01A8EF"/>
    <a:srgbClr val="AE4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2" autoAdjust="0"/>
    <p:restoredTop sz="94660"/>
  </p:normalViewPr>
  <p:slideViewPr>
    <p:cSldViewPr snapToGrid="0">
      <p:cViewPr>
        <p:scale>
          <a:sx n="91" d="100"/>
          <a:sy n="91" d="100"/>
        </p:scale>
        <p:origin x="18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ECE4-D632-437F-9C42-22F9B76FE28B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ECA83-BC4F-44D2-9786-4893DCA926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0" y="6708236"/>
            <a:ext cx="12192000" cy="149763"/>
          </a:xfrm>
          <a:prstGeom prst="roundRect">
            <a:avLst>
              <a:gd name="adj" fmla="val 0"/>
            </a:avLst>
          </a:prstGeom>
          <a:solidFill>
            <a:srgbClr val="940A40"/>
          </a:solidFill>
          <a:ln>
            <a:noFill/>
          </a:ln>
          <a:effectLst>
            <a:outerShdw blurRad="254000" dist="101600" dir="5400000" algn="ctr" rotWithShape="0">
              <a:srgbClr val="C30F0F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endParaRPr lang="zh-CN" altLang="en-US" sz="2800" dirty="0">
              <a:ln w="19050">
                <a:noFill/>
              </a:ln>
              <a:gradFill>
                <a:gsLst>
                  <a:gs pos="100000">
                    <a:srgbClr val="E9BE61"/>
                  </a:gs>
                  <a:gs pos="49000">
                    <a:srgbClr val="FEEFAC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708400" y="796925"/>
            <a:ext cx="7898130" cy="5631180"/>
            <a:chOff x="5980" y="1215"/>
            <a:chExt cx="12438" cy="8868"/>
          </a:xfrm>
        </p:grpSpPr>
        <p:pic>
          <p:nvPicPr>
            <p:cNvPr id="2" name="图片 1" descr="深圳大学标志-0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980" y="1215"/>
              <a:ext cx="12439" cy="8868"/>
            </a:xfrm>
            <a:prstGeom prst="rect">
              <a:avLst/>
            </a:prstGeom>
            <a:noFill/>
          </p:spPr>
        </p:pic>
        <p:sp>
          <p:nvSpPr>
            <p:cNvPr id="3" name="矩形 2"/>
            <p:cNvSpPr/>
            <p:nvPr userDrawn="1"/>
          </p:nvSpPr>
          <p:spPr>
            <a:xfrm>
              <a:off x="7760" y="1558"/>
              <a:ext cx="9720" cy="828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深圳大学标志-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7715" y="0"/>
            <a:ext cx="2369820" cy="935355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-10160" y="822325"/>
            <a:ext cx="11833860" cy="0"/>
          </a:xfrm>
          <a:prstGeom prst="line">
            <a:avLst/>
          </a:prstGeom>
          <a:ln>
            <a:solidFill>
              <a:srgbClr val="A9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06A3A-B0F9-4CA7-B9FA-E5DCD0E6FCE6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1000"/>
                </a:schemeClr>
              </a:gs>
              <a:gs pos="100000">
                <a:srgbClr val="AE4F74">
                  <a:alpha val="10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深圳大学标志-白色-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-115570"/>
            <a:ext cx="2261235" cy="8921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1685290"/>
            <a:ext cx="12192000" cy="4641850"/>
            <a:chOff x="0" y="2654"/>
            <a:chExt cx="19200" cy="731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2654"/>
              <a:ext cx="19200" cy="7310"/>
              <a:chOff x="208" y="1601460"/>
              <a:chExt cx="12191793" cy="4641720"/>
            </a:xfrm>
          </p:grpSpPr>
          <p:pic>
            <p:nvPicPr>
              <p:cNvPr id="11" name="图片 10" descr="F:\小章鱼\2021年\4月\20210409 深大计算机网络微视频制作ppt\意向图\src=http___n.sinaimg.cn_sinacn_w1080h720_20180226_fd09-fyrwsqi4643197.pngsrc=http___n.sinaimg.cn_sinacn_w1080h720_20180226_fd09-fyrwsqi4643197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08" y="1601460"/>
                <a:ext cx="6132195" cy="3628390"/>
              </a:xfrm>
              <a:custGeom>
                <a:avLst/>
                <a:gdLst>
                  <a:gd name="connsiteX0" fmla="*/ 258760 w 6132609"/>
                  <a:gd name="connsiteY0" fmla="*/ 0 h 3741440"/>
                  <a:gd name="connsiteX1" fmla="*/ 6132609 w 6132609"/>
                  <a:gd name="connsiteY1" fmla="*/ 0 h 3741440"/>
                  <a:gd name="connsiteX2" fmla="*/ 6132609 w 6132609"/>
                  <a:gd name="connsiteY2" fmla="*/ 586186 h 3741440"/>
                  <a:gd name="connsiteX3" fmla="*/ 5135581 w 6132609"/>
                  <a:gd name="connsiteY3" fmla="*/ 3741440 h 3741440"/>
                  <a:gd name="connsiteX4" fmla="*/ 0 w 6132609"/>
                  <a:gd name="connsiteY4" fmla="*/ 3741440 h 3741440"/>
                  <a:gd name="connsiteX5" fmla="*/ 0 w 6132609"/>
                  <a:gd name="connsiteY5" fmla="*/ 818887 h 374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2609" h="3741440">
                    <a:moveTo>
                      <a:pt x="258760" y="0"/>
                    </a:moveTo>
                    <a:lnTo>
                      <a:pt x="6132609" y="0"/>
                    </a:lnTo>
                    <a:lnTo>
                      <a:pt x="6132609" y="586186"/>
                    </a:lnTo>
                    <a:lnTo>
                      <a:pt x="5135581" y="3741440"/>
                    </a:lnTo>
                    <a:lnTo>
                      <a:pt x="0" y="3741440"/>
                    </a:lnTo>
                    <a:lnTo>
                      <a:pt x="0" y="818887"/>
                    </a:lnTo>
                    <a:close/>
                  </a:path>
                </a:pathLst>
              </a:custGeom>
            </p:spPr>
          </p:pic>
          <p:sp>
            <p:nvSpPr>
              <p:cNvPr id="17" name="任意多边形 16"/>
              <p:cNvSpPr/>
              <p:nvPr/>
            </p:nvSpPr>
            <p:spPr>
              <a:xfrm>
                <a:off x="5326743" y="2334339"/>
                <a:ext cx="6865257" cy="2162629"/>
              </a:xfrm>
              <a:custGeom>
                <a:avLst/>
                <a:gdLst>
                  <a:gd name="connsiteX0" fmla="*/ 690203 w 6865257"/>
                  <a:gd name="connsiteY0" fmla="*/ 0 h 2162629"/>
                  <a:gd name="connsiteX1" fmla="*/ 6865257 w 6865257"/>
                  <a:gd name="connsiteY1" fmla="*/ 0 h 2162629"/>
                  <a:gd name="connsiteX2" fmla="*/ 6865257 w 6865257"/>
                  <a:gd name="connsiteY2" fmla="*/ 2162629 h 2162629"/>
                  <a:gd name="connsiteX3" fmla="*/ 0 w 6865257"/>
                  <a:gd name="connsiteY3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257" h="2162629">
                    <a:moveTo>
                      <a:pt x="690203" y="0"/>
                    </a:moveTo>
                    <a:lnTo>
                      <a:pt x="6865257" y="0"/>
                    </a:lnTo>
                    <a:lnTo>
                      <a:pt x="6865257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3454400" y="2334340"/>
                <a:ext cx="8737601" cy="2162629"/>
              </a:xfrm>
              <a:custGeom>
                <a:avLst/>
                <a:gdLst>
                  <a:gd name="connsiteX0" fmla="*/ 690203 w 8737601"/>
                  <a:gd name="connsiteY0" fmla="*/ 0 h 2162629"/>
                  <a:gd name="connsiteX1" fmla="*/ 8737601 w 8737601"/>
                  <a:gd name="connsiteY1" fmla="*/ 0 h 2162629"/>
                  <a:gd name="connsiteX2" fmla="*/ 8737601 w 8737601"/>
                  <a:gd name="connsiteY2" fmla="*/ 5658 h 2162629"/>
                  <a:gd name="connsiteX3" fmla="*/ 2613346 w 8737601"/>
                  <a:gd name="connsiteY3" fmla="*/ 5658 h 2162629"/>
                  <a:gd name="connsiteX4" fmla="*/ 1924949 w 8737601"/>
                  <a:gd name="connsiteY4" fmla="*/ 2162629 h 2162629"/>
                  <a:gd name="connsiteX5" fmla="*/ 0 w 8737601"/>
                  <a:gd name="connsiteY5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7601" h="2162629">
                    <a:moveTo>
                      <a:pt x="690203" y="0"/>
                    </a:moveTo>
                    <a:lnTo>
                      <a:pt x="8737601" y="0"/>
                    </a:lnTo>
                    <a:lnTo>
                      <a:pt x="8737601" y="5658"/>
                    </a:lnTo>
                    <a:lnTo>
                      <a:pt x="2613346" y="5658"/>
                    </a:lnTo>
                    <a:lnTo>
                      <a:pt x="1924949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336031" y="2625090"/>
                <a:ext cx="4186555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5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计算机网络 </a:t>
                </a:r>
              </a:p>
            </p:txBody>
          </p:sp>
          <p:sp>
            <p:nvSpPr>
              <p:cNvPr id="19" name="TextBox 7"/>
              <p:cNvSpPr>
                <a:spLocks noChangeArrowheads="1"/>
              </p:cNvSpPr>
              <p:nvPr/>
            </p:nvSpPr>
            <p:spPr bwMode="auto">
              <a:xfrm>
                <a:off x="6205523" y="3531631"/>
                <a:ext cx="5401330" cy="615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0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  <a:cs typeface="LilyUPC" panose="020B0604020202020204" pitchFamily="34" charset="-34"/>
                    <a:sym typeface="微软雅黑" panose="020B0503020204020204" pitchFamily="34" charset="-122"/>
                  </a:rPr>
                  <a:t>Computer Network</a:t>
                </a:r>
              </a:p>
            </p:txBody>
          </p:sp>
          <p:grpSp>
            <p:nvGrpSpPr>
              <p:cNvPr id="22" name="Group 8"/>
              <p:cNvGrpSpPr/>
              <p:nvPr/>
            </p:nvGrpSpPr>
            <p:grpSpPr bwMode="auto">
              <a:xfrm>
                <a:off x="6376935" y="4754668"/>
                <a:ext cx="4584323" cy="338774"/>
                <a:chOff x="275" y="0"/>
                <a:chExt cx="7221" cy="533"/>
              </a:xfrm>
            </p:grpSpPr>
            <p:sp>
              <p:nvSpPr>
                <p:cNvPr id="23" name="直接连接符 16"/>
                <p:cNvSpPr>
                  <a:spLocks noChangeShapeType="1"/>
                </p:cNvSpPr>
                <p:nvPr/>
              </p:nvSpPr>
              <p:spPr bwMode="auto">
                <a:xfrm>
                  <a:off x="1700" y="90"/>
                  <a:ext cx="3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直接连接符 18"/>
                <p:cNvSpPr>
                  <a:spLocks noChangeShapeType="1"/>
                </p:cNvSpPr>
                <p:nvPr/>
              </p:nvSpPr>
              <p:spPr bwMode="auto">
                <a:xfrm>
                  <a:off x="5221" y="90"/>
                  <a:ext cx="0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TextBox 20"/>
                <p:cNvSpPr>
                  <a:spLocks noChangeArrowheads="1"/>
                </p:cNvSpPr>
                <p:nvPr/>
              </p:nvSpPr>
              <p:spPr bwMode="auto">
                <a:xfrm>
                  <a:off x="275" y="0"/>
                  <a:ext cx="1260" cy="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授课人</a:t>
                  </a:r>
                </a:p>
              </p:txBody>
            </p:sp>
            <p:sp>
              <p:nvSpPr>
                <p:cNvPr id="27" name="TextBox 21"/>
                <p:cNvSpPr>
                  <a:spLocks noChangeArrowheads="1"/>
                </p:cNvSpPr>
                <p:nvPr/>
              </p:nvSpPr>
              <p:spPr bwMode="auto">
                <a:xfrm>
                  <a:off x="1823" y="0"/>
                  <a:ext cx="124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邹永攀</a:t>
                  </a:r>
                </a:p>
              </p:txBody>
            </p:sp>
            <p:sp>
              <p:nvSpPr>
                <p:cNvPr id="28" name="TextBox 22"/>
                <p:cNvSpPr>
                  <a:spLocks noChangeArrowheads="1"/>
                </p:cNvSpPr>
                <p:nvPr/>
              </p:nvSpPr>
              <p:spPr bwMode="auto">
                <a:xfrm>
                  <a:off x="4017" y="0"/>
                  <a:ext cx="92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日期</a:t>
                  </a:r>
                </a:p>
              </p:txBody>
            </p:sp>
            <p:sp>
              <p:nvSpPr>
                <p:cNvPr id="29" name="TextBox 23"/>
                <p:cNvSpPr>
                  <a:spLocks noChangeArrowheads="1"/>
                </p:cNvSpPr>
                <p:nvPr/>
              </p:nvSpPr>
              <p:spPr bwMode="auto">
                <a:xfrm>
                  <a:off x="5221" y="0"/>
                  <a:ext cx="2275" cy="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2025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年</a:t>
                  </a: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3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月</a:t>
                  </a: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6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</a:t>
                  </a:r>
                </a:p>
              </p:txBody>
            </p:sp>
          </p:grpSp>
          <p:sp>
            <p:nvSpPr>
              <p:cNvPr id="30" name="矩形 29"/>
              <p:cNvSpPr/>
              <p:nvPr/>
            </p:nvSpPr>
            <p:spPr>
              <a:xfrm>
                <a:off x="362158" y="5869295"/>
                <a:ext cx="11762740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b="1" spc="2500" noProof="1">
                    <a:latin typeface="Century Gothic" panose="020B0502020202020204" pitchFamily="34" charset="0"/>
                    <a:ea typeface="+mj-ea"/>
                  </a:rPr>
                  <a:t>Computer Network Curriculum</a:t>
                </a:r>
              </a:p>
            </p:txBody>
          </p:sp>
        </p:grpSp>
        <p:sp>
          <p:nvSpPr>
            <p:cNvPr id="9" name="任意多边形 8"/>
            <p:cNvSpPr/>
            <p:nvPr/>
          </p:nvSpPr>
          <p:spPr>
            <a:xfrm>
              <a:off x="6635" y="2936"/>
              <a:ext cx="12565" cy="754"/>
            </a:xfrm>
            <a:custGeom>
              <a:avLst/>
              <a:gdLst>
                <a:gd name="connsiteX0" fmla="*/ 265 w 12565"/>
                <a:gd name="connsiteY0" fmla="*/ 0 h 754"/>
                <a:gd name="connsiteX1" fmla="*/ 12565 w 12565"/>
                <a:gd name="connsiteY1" fmla="*/ 12 h 754"/>
                <a:gd name="connsiteX2" fmla="*/ 12565 w 12565"/>
                <a:gd name="connsiteY2" fmla="*/ 754 h 754"/>
                <a:gd name="connsiteX3" fmla="*/ 0 w 12565"/>
                <a:gd name="connsiteY3" fmla="*/ 754 h 754"/>
                <a:gd name="connsiteX4" fmla="*/ 265 w 12565"/>
                <a:gd name="connsiteY4" fmla="*/ 0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5" h="754">
                  <a:moveTo>
                    <a:pt x="265" y="0"/>
                  </a:moveTo>
                  <a:lnTo>
                    <a:pt x="12565" y="12"/>
                  </a:lnTo>
                  <a:lnTo>
                    <a:pt x="12565" y="754"/>
                  </a:lnTo>
                  <a:lnTo>
                    <a:pt x="0" y="754"/>
                  </a:lnTo>
                  <a:lnTo>
                    <a:pt x="265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0"/>
                  </a:schemeClr>
                </a:gs>
                <a:gs pos="0">
                  <a:srgbClr val="01A8EF">
                    <a:alpha val="57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359072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计算机网络结构和组成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E75196B1-9995-4C7D-968F-C988A5C9E453}"/>
              </a:ext>
            </a:extLst>
          </p:cNvPr>
          <p:cNvSpPr txBox="1">
            <a:spLocks/>
          </p:cNvSpPr>
          <p:nvPr/>
        </p:nvSpPr>
        <p:spPr bwMode="auto">
          <a:xfrm>
            <a:off x="755650" y="1295400"/>
            <a:ext cx="5475288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sz="1600"/>
              <a:t>1. </a:t>
            </a:r>
            <a:r>
              <a:rPr lang="zh-CN" altLang="zh-CN" sz="1600"/>
              <a:t>计算机网络的</a:t>
            </a:r>
            <a:r>
              <a:rPr lang="zh-CN" altLang="en-US" sz="1600"/>
              <a:t>逻辑</a:t>
            </a:r>
            <a:r>
              <a:rPr lang="zh-CN" altLang="zh-CN" sz="1600"/>
              <a:t>结构</a:t>
            </a:r>
            <a:endParaRPr lang="en-US" altLang="zh-CN" sz="1600"/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140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zh-CN" altLang="zh-CN" sz="1600">
                <a:solidFill>
                  <a:srgbClr val="FF0000"/>
                </a:solidFill>
                <a:latin typeface="Calibri" panose="020F0502020204030204" pitchFamily="34" charset="0"/>
              </a:rPr>
              <a:t>资源子网</a:t>
            </a:r>
            <a:r>
              <a:rPr lang="zh-CN" altLang="zh-CN" sz="1400">
                <a:solidFill>
                  <a:schemeClr val="tx2"/>
                </a:solidFill>
                <a:latin typeface="Calibri" panose="020F0502020204030204" pitchFamily="34" charset="0"/>
              </a:rPr>
              <a:t>：</a:t>
            </a:r>
            <a:r>
              <a:rPr lang="zh-CN" altLang="zh-CN" sz="1400" b="0">
                <a:solidFill>
                  <a:schemeClr val="tx2"/>
                </a:solidFill>
                <a:latin typeface="Calibri" panose="020F0502020204030204" pitchFamily="34" charset="0"/>
              </a:rPr>
              <a:t>主机系统、终端</a:t>
            </a:r>
            <a:r>
              <a:rPr lang="zh-CN" altLang="en-US" sz="1400" b="0">
                <a:solidFill>
                  <a:schemeClr val="tx2"/>
                </a:solidFill>
                <a:latin typeface="Calibri" panose="020F0502020204030204" pitchFamily="34" charset="0"/>
              </a:rPr>
              <a:t>设备、</a:t>
            </a:r>
            <a:r>
              <a:rPr lang="zh-CN" altLang="zh-CN" sz="1400" b="0">
                <a:solidFill>
                  <a:schemeClr val="tx2"/>
                </a:solidFill>
                <a:latin typeface="Calibri" panose="020F0502020204030204" pitchFamily="34" charset="0"/>
              </a:rPr>
              <a:t>各种网络软件</a:t>
            </a:r>
            <a:r>
              <a:rPr lang="zh-CN" altLang="en-US" sz="1400" b="0">
                <a:solidFill>
                  <a:schemeClr val="tx2"/>
                </a:solidFill>
                <a:latin typeface="Calibri" panose="020F0502020204030204" pitchFamily="34" charset="0"/>
              </a:rPr>
              <a:t>、</a:t>
            </a:r>
            <a:r>
              <a:rPr lang="zh-CN" altLang="zh-CN" sz="1400" b="0">
                <a:solidFill>
                  <a:schemeClr val="tx2"/>
                </a:solidFill>
                <a:latin typeface="Calibri" panose="020F0502020204030204" pitchFamily="34" charset="0"/>
              </a:rPr>
              <a:t>数据资源</a:t>
            </a:r>
            <a:r>
              <a:rPr lang="zh-CN" altLang="en-US" sz="1400" b="0">
                <a:solidFill>
                  <a:schemeClr val="tx2"/>
                </a:solidFill>
                <a:latin typeface="Calibri" panose="020F0502020204030204" pitchFamily="34" charset="0"/>
              </a:rPr>
              <a:t>。</a:t>
            </a:r>
            <a:endParaRPr lang="en-US" altLang="zh-CN" sz="1400" b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b="0">
                <a:solidFill>
                  <a:schemeClr val="tx2"/>
                </a:solidFill>
                <a:latin typeface="Calibri" panose="020F0502020204030204" pitchFamily="34" charset="0"/>
              </a:rPr>
              <a:t>	                        </a:t>
            </a:r>
            <a:r>
              <a:rPr lang="zh-CN" altLang="zh-CN" sz="1400" b="0">
                <a:solidFill>
                  <a:schemeClr val="tx2"/>
                </a:solidFill>
                <a:latin typeface="Calibri" panose="020F0502020204030204" pitchFamily="34" charset="0"/>
              </a:rPr>
              <a:t>负责数据处理，提供网络资源</a:t>
            </a:r>
            <a:r>
              <a:rPr lang="zh-CN" altLang="en-US" sz="1400" b="0">
                <a:solidFill>
                  <a:schemeClr val="tx2"/>
                </a:solidFill>
                <a:latin typeface="Calibri" panose="020F0502020204030204" pitchFamily="34" charset="0"/>
              </a:rPr>
              <a:t>、</a:t>
            </a:r>
            <a:r>
              <a:rPr lang="zh-CN" altLang="zh-CN" sz="1400" b="0">
                <a:solidFill>
                  <a:schemeClr val="tx2"/>
                </a:solidFill>
                <a:latin typeface="Calibri" panose="020F0502020204030204" pitchFamily="34" charset="0"/>
              </a:rPr>
              <a:t>网络服务。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140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zh-CN" altLang="zh-CN" sz="1600">
                <a:solidFill>
                  <a:srgbClr val="FF0000"/>
                </a:solidFill>
                <a:latin typeface="Calibri" panose="020F0502020204030204" pitchFamily="34" charset="0"/>
              </a:rPr>
              <a:t>通信子网</a:t>
            </a:r>
            <a:r>
              <a:rPr lang="zh-CN" altLang="zh-CN" sz="1400">
                <a:solidFill>
                  <a:schemeClr val="tx2"/>
                </a:solidFill>
                <a:latin typeface="Calibri" panose="020F0502020204030204" pitchFamily="34" charset="0"/>
              </a:rPr>
              <a:t>：</a:t>
            </a:r>
            <a:r>
              <a:rPr lang="zh-CN" altLang="zh-CN" sz="1400" b="0">
                <a:solidFill>
                  <a:schemeClr val="tx2"/>
                </a:solidFill>
                <a:latin typeface="Calibri" panose="020F0502020204030204" pitchFamily="34" charset="0"/>
              </a:rPr>
              <a:t>路由器、</a:t>
            </a:r>
            <a:r>
              <a:rPr lang="zh-CN" altLang="en-US" sz="1400" b="0">
                <a:solidFill>
                  <a:schemeClr val="tx2"/>
                </a:solidFill>
                <a:latin typeface="Calibri" panose="020F0502020204030204" pitchFamily="34" charset="0"/>
              </a:rPr>
              <a:t>交换机、</a:t>
            </a:r>
            <a:r>
              <a:rPr lang="zh-CN" altLang="zh-CN" sz="1400" b="0">
                <a:solidFill>
                  <a:schemeClr val="tx2"/>
                </a:solidFill>
                <a:latin typeface="Calibri" panose="020F0502020204030204" pitchFamily="34" charset="0"/>
              </a:rPr>
              <a:t>通信线路</a:t>
            </a:r>
            <a:r>
              <a:rPr lang="zh-CN" altLang="en-US" sz="1400" b="0">
                <a:solidFill>
                  <a:schemeClr val="tx2"/>
                </a:solidFill>
                <a:latin typeface="Calibri" panose="020F0502020204030204" pitchFamily="34" charset="0"/>
              </a:rPr>
              <a:t>。</a:t>
            </a:r>
            <a:endParaRPr lang="en-US" altLang="zh-CN" sz="1400" b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b="0">
                <a:solidFill>
                  <a:schemeClr val="tx2"/>
                </a:solidFill>
                <a:latin typeface="Calibri" panose="020F0502020204030204" pitchFamily="34" charset="0"/>
              </a:rPr>
              <a:t>	                        </a:t>
            </a:r>
            <a:r>
              <a:rPr lang="zh-CN" altLang="zh-CN" sz="1400" b="0">
                <a:solidFill>
                  <a:schemeClr val="tx2"/>
                </a:solidFill>
                <a:latin typeface="Calibri" panose="020F0502020204030204" pitchFamily="34" charset="0"/>
              </a:rPr>
              <a:t>负责数据传输、路由</a:t>
            </a:r>
            <a:r>
              <a:rPr lang="zh-CN" altLang="en-US" sz="1400" b="0">
                <a:solidFill>
                  <a:schemeClr val="tx2"/>
                </a:solidFill>
                <a:latin typeface="Calibri" panose="020F0502020204030204" pitchFamily="34" charset="0"/>
              </a:rPr>
              <a:t>、</a:t>
            </a:r>
            <a:r>
              <a:rPr lang="zh-CN" altLang="zh-CN" sz="1400" b="0">
                <a:solidFill>
                  <a:schemeClr val="tx2"/>
                </a:solidFill>
                <a:latin typeface="Calibri" panose="020F0502020204030204" pitchFamily="34" charset="0"/>
              </a:rPr>
              <a:t>分组转发等通信处理。</a:t>
            </a:r>
          </a:p>
        </p:txBody>
      </p:sp>
      <p:graphicFrame>
        <p:nvGraphicFramePr>
          <p:cNvPr id="8" name="Object 1">
            <a:extLst>
              <a:ext uri="{FF2B5EF4-FFF2-40B4-BE49-F238E27FC236}">
                <a16:creationId xmlns:a16="http://schemas.microsoft.com/office/drawing/2014/main" id="{DC1E1D19-28AD-4EF7-8BA6-68F660010F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8713" y="4076700"/>
          <a:ext cx="3954462" cy="200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046585" imgH="3511037" progId="Visio.Drawing.11">
                  <p:embed/>
                </p:oleObj>
              </mc:Choice>
              <mc:Fallback>
                <p:oleObj name="Visio" r:id="rId2" imgW="6046585" imgH="3511037" progId="Visio.Drawing.11">
                  <p:embed/>
                  <p:pic>
                    <p:nvPicPr>
                      <p:cNvPr id="29703" name="Object 1">
                        <a:extLst>
                          <a:ext uri="{FF2B5EF4-FFF2-40B4-BE49-F238E27FC236}">
                            <a16:creationId xmlns:a16="http://schemas.microsoft.com/office/drawing/2014/main" id="{F56DB967-B51E-4144-B9D0-71EA2A23CD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713" y="4076700"/>
                        <a:ext cx="3954462" cy="200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39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99F174E0-D408-4DBF-A743-CB9F46923CAB}"/>
              </a:ext>
            </a:extLst>
          </p:cNvPr>
          <p:cNvSpPr txBox="1"/>
          <p:nvPr/>
        </p:nvSpPr>
        <p:spPr>
          <a:xfrm>
            <a:off x="860425" y="246380"/>
            <a:ext cx="359072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计算机网络结构和组成</a:t>
            </a:r>
          </a:p>
        </p:txBody>
      </p:sp>
      <p:grpSp>
        <p:nvGrpSpPr>
          <p:cNvPr id="8" name="组合 1">
            <a:extLst>
              <a:ext uri="{FF2B5EF4-FFF2-40B4-BE49-F238E27FC236}">
                <a16:creationId xmlns:a16="http://schemas.microsoft.com/office/drawing/2014/main" id="{3394157C-A4D5-403F-8BD8-5806FDFF4AF1}"/>
              </a:ext>
            </a:extLst>
          </p:cNvPr>
          <p:cNvGrpSpPr>
            <a:grpSpLocks/>
          </p:cNvGrpSpPr>
          <p:nvPr/>
        </p:nvGrpSpPr>
        <p:grpSpPr bwMode="auto">
          <a:xfrm>
            <a:off x="6406493" y="2659118"/>
            <a:ext cx="4776514" cy="3187272"/>
            <a:chOff x="755650" y="1557338"/>
            <a:chExt cx="7848600" cy="4304209"/>
          </a:xfrm>
        </p:grpSpPr>
        <p:sp>
          <p:nvSpPr>
            <p:cNvPr id="9" name="AutoShape 38">
              <a:extLst>
                <a:ext uri="{FF2B5EF4-FFF2-40B4-BE49-F238E27FC236}">
                  <a16:creationId xmlns:a16="http://schemas.microsoft.com/office/drawing/2014/main" id="{E2BE98E3-CE86-4128-A2A8-F03F2906EB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5650" y="1557338"/>
              <a:ext cx="7848600" cy="412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200"/>
            </a:p>
          </p:txBody>
        </p:sp>
        <p:pic>
          <p:nvPicPr>
            <p:cNvPr id="10" name="Picture 39">
              <a:extLst>
                <a:ext uri="{FF2B5EF4-FFF2-40B4-BE49-F238E27FC236}">
                  <a16:creationId xmlns:a16="http://schemas.microsoft.com/office/drawing/2014/main" id="{44BAED56-F880-407D-8347-723E69B5D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775" y="4689475"/>
              <a:ext cx="107791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0">
              <a:extLst>
                <a:ext uri="{FF2B5EF4-FFF2-40B4-BE49-F238E27FC236}">
                  <a16:creationId xmlns:a16="http://schemas.microsoft.com/office/drawing/2014/main" id="{23293FAD-1A9C-423E-A445-077947729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25" y="4854575"/>
              <a:ext cx="1077913" cy="379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1">
              <a:extLst>
                <a:ext uri="{FF2B5EF4-FFF2-40B4-BE49-F238E27FC236}">
                  <a16:creationId xmlns:a16="http://schemas.microsoft.com/office/drawing/2014/main" id="{BE3CA233-A15B-42C5-B204-375CE271F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475" y="4524375"/>
              <a:ext cx="1079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2">
              <a:extLst>
                <a:ext uri="{FF2B5EF4-FFF2-40B4-BE49-F238E27FC236}">
                  <a16:creationId xmlns:a16="http://schemas.microsoft.com/office/drawing/2014/main" id="{2594ACCE-22FD-46F7-A6FC-16FC69FC5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600" y="4689475"/>
              <a:ext cx="1079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3">
              <a:extLst>
                <a:ext uri="{FF2B5EF4-FFF2-40B4-BE49-F238E27FC236}">
                  <a16:creationId xmlns:a16="http://schemas.microsoft.com/office/drawing/2014/main" id="{C0F278CA-A2E4-4C75-916F-DB56AC6C5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3513" y="4524375"/>
              <a:ext cx="1079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4">
              <a:extLst>
                <a:ext uri="{FF2B5EF4-FFF2-40B4-BE49-F238E27FC236}">
                  <a16:creationId xmlns:a16="http://schemas.microsoft.com/office/drawing/2014/main" id="{6C6CEC2E-8282-4DB0-BE23-8EF404ACB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763" y="4689475"/>
              <a:ext cx="1079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5">
              <a:extLst>
                <a:ext uri="{FF2B5EF4-FFF2-40B4-BE49-F238E27FC236}">
                  <a16:creationId xmlns:a16="http://schemas.microsoft.com/office/drawing/2014/main" id="{82DF4ED7-A8C9-4A68-A1E3-9B7B1E628B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463" y="4359275"/>
              <a:ext cx="1079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6">
              <a:extLst>
                <a:ext uri="{FF2B5EF4-FFF2-40B4-BE49-F238E27FC236}">
                  <a16:creationId xmlns:a16="http://schemas.microsoft.com/office/drawing/2014/main" id="{129D3ACD-BC5F-4087-8812-5E4C21BAB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0588" y="4524375"/>
              <a:ext cx="1081087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Line 47">
              <a:extLst>
                <a:ext uri="{FF2B5EF4-FFF2-40B4-BE49-F238E27FC236}">
                  <a16:creationId xmlns:a16="http://schemas.microsoft.com/office/drawing/2014/main" id="{B3B4459F-B617-456D-A5F1-08BB9F6812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4975" y="2381250"/>
              <a:ext cx="3551238" cy="4953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48">
              <a:extLst>
                <a:ext uri="{FF2B5EF4-FFF2-40B4-BE49-F238E27FC236}">
                  <a16:creationId xmlns:a16="http://schemas.microsoft.com/office/drawing/2014/main" id="{EB831F07-5271-4E39-8585-6979DC958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2725" y="2381250"/>
              <a:ext cx="2108200" cy="660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49">
              <a:extLst>
                <a:ext uri="{FF2B5EF4-FFF2-40B4-BE49-F238E27FC236}">
                  <a16:creationId xmlns:a16="http://schemas.microsoft.com/office/drawing/2014/main" id="{21BF1AA9-6F99-40A1-AB93-8044BBCDA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0475" y="2381250"/>
              <a:ext cx="666750" cy="660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50">
              <a:extLst>
                <a:ext uri="{FF2B5EF4-FFF2-40B4-BE49-F238E27FC236}">
                  <a16:creationId xmlns:a16="http://schemas.microsoft.com/office/drawing/2014/main" id="{E2846024-6F26-4218-999E-C7656142C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1938" y="2381250"/>
              <a:ext cx="887412" cy="660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51">
              <a:extLst>
                <a:ext uri="{FF2B5EF4-FFF2-40B4-BE49-F238E27FC236}">
                  <a16:creationId xmlns:a16="http://schemas.microsoft.com/office/drawing/2014/main" id="{68CD4CA7-4AF0-4F8D-91B8-C4FE509262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5313" y="2381250"/>
              <a:ext cx="3771900" cy="660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52">
              <a:extLst>
                <a:ext uri="{FF2B5EF4-FFF2-40B4-BE49-F238E27FC236}">
                  <a16:creationId xmlns:a16="http://schemas.microsoft.com/office/drawing/2014/main" id="{57F425DD-417A-4E5B-A26E-89F408F75A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9475" y="2381250"/>
              <a:ext cx="2439988" cy="660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53">
              <a:extLst>
                <a:ext uri="{FF2B5EF4-FFF2-40B4-BE49-F238E27FC236}">
                  <a16:creationId xmlns:a16="http://schemas.microsoft.com/office/drawing/2014/main" id="{7E8B137B-D05A-4473-937D-85578DE786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83175" y="2381250"/>
              <a:ext cx="998538" cy="660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54">
              <a:extLst>
                <a:ext uri="{FF2B5EF4-FFF2-40B4-BE49-F238E27FC236}">
                  <a16:creationId xmlns:a16="http://schemas.microsoft.com/office/drawing/2014/main" id="{B8DADDFB-A96D-45D4-B74F-A3A4F2A94B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92838" y="2381250"/>
              <a:ext cx="442912" cy="4953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55">
              <a:extLst>
                <a:ext uri="{FF2B5EF4-FFF2-40B4-BE49-F238E27FC236}">
                  <a16:creationId xmlns:a16="http://schemas.microsoft.com/office/drawing/2014/main" id="{B49DFE00-F031-44CC-8354-58DDD76C2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6100" y="2052638"/>
              <a:ext cx="2330450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56">
              <a:extLst>
                <a:ext uri="{FF2B5EF4-FFF2-40B4-BE49-F238E27FC236}">
                  <a16:creationId xmlns:a16="http://schemas.microsoft.com/office/drawing/2014/main" id="{2ACE34F5-3B28-4D0F-A2CD-7C06BD3FA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15088" y="3535363"/>
              <a:ext cx="220662" cy="8239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57">
              <a:extLst>
                <a:ext uri="{FF2B5EF4-FFF2-40B4-BE49-F238E27FC236}">
                  <a16:creationId xmlns:a16="http://schemas.microsoft.com/office/drawing/2014/main" id="{C7687365-6BD3-45F1-92E7-C91BB78BEC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1275" y="3700463"/>
              <a:ext cx="333375" cy="989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58">
              <a:extLst>
                <a:ext uri="{FF2B5EF4-FFF2-40B4-BE49-F238E27FC236}">
                  <a16:creationId xmlns:a16="http://schemas.microsoft.com/office/drawing/2014/main" id="{184AA29D-BB49-496E-9B7D-620E35A563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4975" y="3702050"/>
              <a:ext cx="333375" cy="822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59">
              <a:extLst>
                <a:ext uri="{FF2B5EF4-FFF2-40B4-BE49-F238E27FC236}">
                  <a16:creationId xmlns:a16="http://schemas.microsoft.com/office/drawing/2014/main" id="{CBFF2C15-5806-40EA-911E-B7E28F7F7B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7550" y="3702050"/>
              <a:ext cx="333375" cy="9874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 Box 60">
              <a:extLst>
                <a:ext uri="{FF2B5EF4-FFF2-40B4-BE49-F238E27FC236}">
                  <a16:creationId xmlns:a16="http://schemas.microsoft.com/office/drawing/2014/main" id="{55801FBE-E36A-4E1D-810C-F6AF45C71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6213" y="1887538"/>
              <a:ext cx="1220787" cy="33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96000"/>
                </a:lnSpc>
              </a:pPr>
              <a:r>
                <a:rPr lang="zh-CN" altLang="en-US" sz="1100">
                  <a:latin typeface="Times New Roman" panose="02020603050405020304" pitchFamily="18" charset="0"/>
                </a:rPr>
                <a:t>核心层</a:t>
              </a:r>
              <a:endParaRPr lang="zh-CN" altLang="en-US" sz="1100"/>
            </a:p>
          </p:txBody>
        </p:sp>
        <p:sp>
          <p:nvSpPr>
            <p:cNvPr id="35" name="Text Box 61">
              <a:extLst>
                <a:ext uri="{FF2B5EF4-FFF2-40B4-BE49-F238E27FC236}">
                  <a16:creationId xmlns:a16="http://schemas.microsoft.com/office/drawing/2014/main" id="{35DA95FB-E635-4DD3-9C23-DD54A208A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7948" y="5509122"/>
              <a:ext cx="4658522" cy="3524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96000"/>
                </a:lnSpc>
              </a:pPr>
              <a:r>
                <a:rPr lang="zh-CN" altLang="en-US" sz="1600" dirty="0">
                  <a:latin typeface="Times New Roman" panose="02020603050405020304" pitchFamily="18" charset="0"/>
                </a:rPr>
                <a:t>      典型的三层网络结构示意图</a:t>
              </a:r>
              <a:endParaRPr lang="zh-CN" altLang="en-US" sz="1600" dirty="0"/>
            </a:p>
          </p:txBody>
        </p:sp>
        <p:pic>
          <p:nvPicPr>
            <p:cNvPr id="36" name="Picture 64">
              <a:extLst>
                <a:ext uri="{FF2B5EF4-FFF2-40B4-BE49-F238E27FC236}">
                  <a16:creationId xmlns:a16="http://schemas.microsoft.com/office/drawing/2014/main" id="{E35C6A80-CB4B-485B-A588-E654C2267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1275" y="3041650"/>
              <a:ext cx="693738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C88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37" name="Picture 65">
              <a:extLst>
                <a:ext uri="{FF2B5EF4-FFF2-40B4-BE49-F238E27FC236}">
                  <a16:creationId xmlns:a16="http://schemas.microsoft.com/office/drawing/2014/main" id="{BD207F29-B674-47E6-A2D6-C9918B25F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4975" y="3041650"/>
              <a:ext cx="696913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C88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38" name="Picture 66">
              <a:extLst>
                <a:ext uri="{FF2B5EF4-FFF2-40B4-BE49-F238E27FC236}">
                  <a16:creationId xmlns:a16="http://schemas.microsoft.com/office/drawing/2014/main" id="{5960269F-19A9-435E-8E87-641B3C373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8675" y="3041650"/>
              <a:ext cx="696913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C88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39" name="Picture 67">
              <a:extLst>
                <a:ext uri="{FF2B5EF4-FFF2-40B4-BE49-F238E27FC236}">
                  <a16:creationId xmlns:a16="http://schemas.microsoft.com/office/drawing/2014/main" id="{0D9FCD3C-024B-4F35-A7B7-BCB4B61BA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3963" y="2876550"/>
              <a:ext cx="696912" cy="684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C88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sp>
          <p:nvSpPr>
            <p:cNvPr id="40" name="Text Box 68">
              <a:extLst>
                <a:ext uri="{FF2B5EF4-FFF2-40B4-BE49-F238E27FC236}">
                  <a16:creationId xmlns:a16="http://schemas.microsoft.com/office/drawing/2014/main" id="{29C25587-B632-443F-B3F2-94FADFCA5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0" y="3041650"/>
              <a:ext cx="857249" cy="3302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96000"/>
                </a:lnSpc>
              </a:pPr>
              <a:r>
                <a:rPr lang="zh-CN" altLang="en-US" sz="1100" dirty="0">
                  <a:latin typeface="Times New Roman" panose="02020603050405020304" pitchFamily="18" charset="0"/>
                </a:rPr>
                <a:t>分布层</a:t>
              </a:r>
              <a:endParaRPr lang="zh-CN" altLang="en-US" sz="1100" dirty="0"/>
            </a:p>
          </p:txBody>
        </p:sp>
        <p:sp>
          <p:nvSpPr>
            <p:cNvPr id="41" name="Text Box 69">
              <a:extLst>
                <a:ext uri="{FF2B5EF4-FFF2-40B4-BE49-F238E27FC236}">
                  <a16:creationId xmlns:a16="http://schemas.microsoft.com/office/drawing/2014/main" id="{A2F66EE7-43E0-48A2-9C16-C810057F3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0249" y="4524374"/>
              <a:ext cx="857251" cy="2159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96000"/>
                </a:lnSpc>
              </a:pPr>
              <a:r>
                <a:rPr lang="zh-CN" altLang="en-US" sz="1100" dirty="0">
                  <a:latin typeface="Times New Roman" panose="02020603050405020304" pitchFamily="18" charset="0"/>
                </a:rPr>
                <a:t>访问层</a:t>
              </a:r>
              <a:endParaRPr lang="zh-CN" altLang="en-US" sz="1100" dirty="0"/>
            </a:p>
          </p:txBody>
        </p:sp>
        <p:pic>
          <p:nvPicPr>
            <p:cNvPr id="42" name="Picture 72">
              <a:extLst>
                <a:ext uri="{FF2B5EF4-FFF2-40B4-BE49-F238E27FC236}">
                  <a16:creationId xmlns:a16="http://schemas.microsoft.com/office/drawing/2014/main" id="{87D4EDF8-FF81-45B9-B418-7E1D3DDAA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1628775"/>
              <a:ext cx="863600" cy="768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C88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43" name="Picture 73">
              <a:extLst>
                <a:ext uri="{FF2B5EF4-FFF2-40B4-BE49-F238E27FC236}">
                  <a16:creationId xmlns:a16="http://schemas.microsoft.com/office/drawing/2014/main" id="{E2E4B8DA-A535-4E1F-8007-4C4D525A9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163" y="1628775"/>
              <a:ext cx="863600" cy="768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C88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81E5171C-1EF4-4D15-9059-B35402CB6603}"/>
              </a:ext>
            </a:extLst>
          </p:cNvPr>
          <p:cNvSpPr/>
          <p:nvPr/>
        </p:nvSpPr>
        <p:spPr>
          <a:xfrm>
            <a:off x="860425" y="920599"/>
            <a:ext cx="4027487" cy="26749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en-US" altLang="zh-CN" dirty="0"/>
              <a:t>2. </a:t>
            </a:r>
            <a:r>
              <a:rPr lang="zh-CN" altLang="zh-CN" dirty="0"/>
              <a:t>计算机网络的</a:t>
            </a:r>
            <a:r>
              <a:rPr lang="zh-CN" altLang="en-US" dirty="0"/>
              <a:t>三层组织结构</a:t>
            </a:r>
            <a:endParaRPr lang="en-US" altLang="zh-CN" dirty="0"/>
          </a:p>
          <a:p>
            <a:pPr marL="342900" indent="-342900">
              <a:lnSpc>
                <a:spcPct val="2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115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2"/>
                </a:solidFill>
                <a:latin typeface="+mn-lt"/>
              </a:rPr>
              <a:t>核心层：提供核心三层交换骨干。</a:t>
            </a:r>
            <a:endParaRPr lang="en-US" altLang="zh-CN" sz="1600" dirty="0">
              <a:solidFill>
                <a:schemeClr val="tx2"/>
              </a:solidFill>
              <a:latin typeface="+mn-lt"/>
            </a:endParaRPr>
          </a:p>
          <a:p>
            <a:pPr marL="342900" indent="-342900">
              <a:lnSpc>
                <a:spcPct val="2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115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2"/>
                </a:solidFill>
                <a:latin typeface="+mn-lt"/>
              </a:rPr>
              <a:t>分布层：提供域间路由、地址汇聚。</a:t>
            </a:r>
            <a:endParaRPr lang="en-US" altLang="zh-CN" sz="1600" dirty="0">
              <a:solidFill>
                <a:schemeClr val="tx2"/>
              </a:solidFill>
              <a:latin typeface="+mn-lt"/>
            </a:endParaRPr>
          </a:p>
          <a:p>
            <a:pPr marL="342900" indent="-342900">
              <a:lnSpc>
                <a:spcPct val="2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115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2"/>
                </a:solidFill>
                <a:latin typeface="+mn-lt"/>
              </a:rPr>
              <a:t>访问层：提供物理网接入和隔离。</a:t>
            </a:r>
            <a:endParaRPr lang="en-US" altLang="zh-CN" sz="16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47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1D8118DD-421F-4BD0-995C-68F8CC0D01A3}"/>
              </a:ext>
            </a:extLst>
          </p:cNvPr>
          <p:cNvSpPr txBox="1"/>
          <p:nvPr/>
        </p:nvSpPr>
        <p:spPr>
          <a:xfrm>
            <a:off x="860425" y="246380"/>
            <a:ext cx="359072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计算机网络结构和组成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FA304222-EED4-4E15-A075-195B77FDD524}"/>
              </a:ext>
            </a:extLst>
          </p:cNvPr>
          <p:cNvSpPr txBox="1">
            <a:spLocks/>
          </p:cNvSpPr>
          <p:nvPr/>
        </p:nvSpPr>
        <p:spPr bwMode="auto">
          <a:xfrm>
            <a:off x="900113" y="1196975"/>
            <a:ext cx="6480175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600" dirty="0">
                <a:latin typeface="Calibri" panose="020F0502020204030204" pitchFamily="34" charset="0"/>
              </a:rPr>
              <a:t>3. </a:t>
            </a:r>
            <a:r>
              <a:rPr lang="zh-CN" altLang="en-US" sz="1600" dirty="0">
                <a:latin typeface="Calibri" panose="020F0502020204030204" pitchFamily="34" charset="0"/>
              </a:rPr>
              <a:t>互联网的组织结构</a:t>
            </a:r>
            <a:endParaRPr lang="en-US" altLang="zh-CN" sz="16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</a:pPr>
            <a:r>
              <a:rPr lang="zh-CN" altLang="en-US" sz="1600" b="0" dirty="0">
                <a:latin typeface="Calibri" panose="020F0502020204030204" pitchFamily="34" charset="0"/>
              </a:rPr>
              <a:t>网络硬件、软件、协议、存取控制、网络拓扑</a:t>
            </a:r>
            <a:endParaRPr lang="en-US" altLang="zh-CN" sz="1600" dirty="0">
              <a:latin typeface="Calibri" panose="020F0502020204030204" pitchFamily="34" charset="0"/>
            </a:endParaRPr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7EA07818-80D1-4FA1-B25C-BEE4CE759A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235024"/>
              </p:ext>
            </p:extLst>
          </p:nvPr>
        </p:nvGraphicFramePr>
        <p:xfrm>
          <a:off x="1809788" y="2711669"/>
          <a:ext cx="8572424" cy="3670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178606" imgH="2482715" progId="Visio.Drawing.11">
                  <p:embed/>
                </p:oleObj>
              </mc:Choice>
              <mc:Fallback>
                <p:oleObj name="Visio" r:id="rId2" imgW="7178606" imgH="2482715" progId="Visio.Drawing.11">
                  <p:embed/>
                  <p:pic>
                    <p:nvPicPr>
                      <p:cNvPr id="33800" name="Object 3">
                        <a:extLst>
                          <a:ext uri="{FF2B5EF4-FFF2-40B4-BE49-F238E27FC236}">
                            <a16:creationId xmlns:a16="http://schemas.microsoft.com/office/drawing/2014/main" id="{641939FE-84E6-4D33-A3DE-B7EF8D8F70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88" y="2711669"/>
                        <a:ext cx="8572424" cy="3670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51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1B123666-6E35-4BBB-AD51-B8F7F5CD1A6C}"/>
              </a:ext>
            </a:extLst>
          </p:cNvPr>
          <p:cNvSpPr txBox="1"/>
          <p:nvPr/>
        </p:nvSpPr>
        <p:spPr>
          <a:xfrm>
            <a:off x="860425" y="246380"/>
            <a:ext cx="359072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计算机网络结构和组成</a:t>
            </a:r>
          </a:p>
        </p:txBody>
      </p:sp>
      <p:pic>
        <p:nvPicPr>
          <p:cNvPr id="8" name="图片 9">
            <a:extLst>
              <a:ext uri="{FF2B5EF4-FFF2-40B4-BE49-F238E27FC236}">
                <a16:creationId xmlns:a16="http://schemas.microsoft.com/office/drawing/2014/main" id="{57B8C3FE-AC96-46DF-95B7-49AF27D67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907" y="4525137"/>
            <a:ext cx="9203962" cy="150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F3F470A-FC22-463E-BF6E-5C71F187699A}"/>
              </a:ext>
            </a:extLst>
          </p:cNvPr>
          <p:cNvSpPr/>
          <p:nvPr/>
        </p:nvSpPr>
        <p:spPr>
          <a:xfrm>
            <a:off x="900113" y="2143125"/>
            <a:ext cx="5184775" cy="1501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zh-CN" sz="1600" b="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组成网络的基本单元结构、类型、特点。</a:t>
            </a:r>
            <a:endParaRPr lang="en-US" altLang="zh-CN" sz="1600" b="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b="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反映</a:t>
            </a:r>
            <a:r>
              <a:rPr lang="zh-CN" altLang="zh-CN" sz="1600" b="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结点与通信线路之间的几何关系</a:t>
            </a:r>
            <a:r>
              <a:rPr lang="zh-CN" altLang="en-US" sz="1600" b="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b="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b="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说明</a:t>
            </a:r>
            <a:r>
              <a:rPr lang="zh-CN" altLang="zh-CN" sz="1600" b="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通信子网的拓扑</a:t>
            </a:r>
            <a:r>
              <a:rPr lang="zh-CN" altLang="en-US" sz="1600" b="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zh-CN" altLang="zh-CN" sz="1600" b="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600" b="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5ABC688C-D44D-4109-B33B-55FCD5D59903}"/>
              </a:ext>
            </a:extLst>
          </p:cNvPr>
          <p:cNvSpPr txBox="1">
            <a:spLocks/>
          </p:cNvSpPr>
          <p:nvPr/>
        </p:nvSpPr>
        <p:spPr bwMode="auto">
          <a:xfrm>
            <a:off x="900113" y="1468437"/>
            <a:ext cx="6480175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600" dirty="0">
                <a:latin typeface="Calibri" panose="020F0502020204030204" pitchFamily="34" charset="0"/>
              </a:rPr>
              <a:t>4. </a:t>
            </a:r>
            <a:r>
              <a:rPr lang="zh-CN" altLang="en-US" sz="1600" dirty="0">
                <a:latin typeface="Calibri" panose="020F0502020204030204" pitchFamily="34" charset="0"/>
              </a:rPr>
              <a:t>计算机网络的拓扑结构</a:t>
            </a:r>
            <a:endParaRPr lang="en-US" altLang="zh-CN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1B123666-6E35-4BBB-AD51-B8F7F5CD1A6C}"/>
              </a:ext>
            </a:extLst>
          </p:cNvPr>
          <p:cNvSpPr txBox="1"/>
          <p:nvPr/>
        </p:nvSpPr>
        <p:spPr>
          <a:xfrm>
            <a:off x="860425" y="246380"/>
            <a:ext cx="2154436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网络交换技术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A5F3AAEB-1EB7-4102-B893-8925540EB0A5}"/>
              </a:ext>
            </a:extLst>
          </p:cNvPr>
          <p:cNvSpPr txBox="1">
            <a:spLocks/>
          </p:cNvSpPr>
          <p:nvPr/>
        </p:nvSpPr>
        <p:spPr bwMode="auto">
          <a:xfrm>
            <a:off x="1075139" y="2011034"/>
            <a:ext cx="284956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u"/>
            </a:pPr>
            <a:r>
              <a:rPr lang="zh-CN" altLang="en-US" b="0" dirty="0">
                <a:solidFill>
                  <a:srgbClr val="215978"/>
                </a:solidFill>
                <a:latin typeface="Calibri" panose="020F0502020204030204" pitchFamily="34" charset="0"/>
              </a:rPr>
              <a:t>电话</a:t>
            </a:r>
            <a:r>
              <a:rPr lang="zh-CN" altLang="zh-CN" b="0" dirty="0">
                <a:solidFill>
                  <a:srgbClr val="215978"/>
                </a:solidFill>
                <a:latin typeface="Calibri" panose="020F0502020204030204" pitchFamily="34" charset="0"/>
              </a:rPr>
              <a:t>交换（</a:t>
            </a:r>
            <a:r>
              <a:rPr lang="zh-CN" altLang="en-US" b="0" dirty="0">
                <a:solidFill>
                  <a:srgbClr val="215978"/>
                </a:solidFill>
                <a:latin typeface="Calibri" panose="020F0502020204030204" pitchFamily="34" charset="0"/>
              </a:rPr>
              <a:t>打电话</a:t>
            </a:r>
            <a:r>
              <a:rPr lang="zh-CN" altLang="zh-CN" b="0" dirty="0">
                <a:solidFill>
                  <a:srgbClr val="215978"/>
                </a:solidFill>
                <a:latin typeface="Calibri" panose="020F0502020204030204" pitchFamily="34" charset="0"/>
              </a:rPr>
              <a:t>）</a:t>
            </a:r>
            <a:endParaRPr lang="en-US" altLang="zh-CN" b="0" dirty="0">
              <a:solidFill>
                <a:srgbClr val="215978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rgbClr val="215978"/>
                </a:solidFill>
                <a:latin typeface="Calibri" panose="020F0502020204030204" pitchFamily="34" charset="0"/>
              </a:rPr>
              <a:t> </a:t>
            </a:r>
            <a:r>
              <a:rPr lang="zh-CN" altLang="zh-CN" b="0" dirty="0">
                <a:solidFill>
                  <a:srgbClr val="215978"/>
                </a:solidFill>
                <a:latin typeface="Calibri" panose="020F0502020204030204" pitchFamily="34" charset="0"/>
              </a:rPr>
              <a:t>报文交换</a:t>
            </a:r>
            <a:r>
              <a:rPr lang="zh-CN" altLang="en-US" b="0" dirty="0">
                <a:solidFill>
                  <a:srgbClr val="215978"/>
                </a:solidFill>
                <a:latin typeface="Calibri" panose="020F0502020204030204" pitchFamily="34" charset="0"/>
              </a:rPr>
              <a:t>（打电报）</a:t>
            </a:r>
            <a:endParaRPr lang="en-US" altLang="zh-CN" b="0" dirty="0">
              <a:solidFill>
                <a:srgbClr val="215978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rgbClr val="215978"/>
                </a:solidFill>
                <a:latin typeface="Calibri" panose="020F0502020204030204" pitchFamily="34" charset="0"/>
              </a:rPr>
              <a:t> </a:t>
            </a:r>
            <a:r>
              <a:rPr lang="zh-CN" altLang="zh-CN" b="0" dirty="0">
                <a:solidFill>
                  <a:srgbClr val="215978"/>
                </a:solidFill>
                <a:latin typeface="Calibri" panose="020F0502020204030204" pitchFamily="34" charset="0"/>
              </a:rPr>
              <a:t>分组交换（</a:t>
            </a:r>
            <a:r>
              <a:rPr lang="zh-CN" altLang="en-US" b="0" dirty="0">
                <a:solidFill>
                  <a:srgbClr val="215978"/>
                </a:solidFill>
                <a:latin typeface="Calibri" panose="020F0502020204030204" pitchFamily="34" charset="0"/>
              </a:rPr>
              <a:t>互联网</a:t>
            </a:r>
            <a:r>
              <a:rPr lang="zh-CN" altLang="zh-CN" b="0" dirty="0">
                <a:solidFill>
                  <a:srgbClr val="215978"/>
                </a:solidFill>
                <a:latin typeface="Calibri" panose="020F0502020204030204" pitchFamily="34" charset="0"/>
              </a:rPr>
              <a:t>）</a:t>
            </a:r>
            <a:endParaRPr lang="zh-CN" altLang="zh-CN" sz="1600" b="0" dirty="0">
              <a:solidFill>
                <a:srgbClr val="215978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8B2BCFD3-D3BA-4543-AE9F-A30CF4879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7" y="1551781"/>
            <a:ext cx="3527425" cy="375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1">
            <a:extLst>
              <a:ext uri="{FF2B5EF4-FFF2-40B4-BE49-F238E27FC236}">
                <a16:creationId xmlns:a16="http://schemas.microsoft.com/office/drawing/2014/main" id="{7B526E94-0D2C-432D-B126-E42FAF629B28}"/>
              </a:ext>
            </a:extLst>
          </p:cNvPr>
          <p:cNvSpPr txBox="1"/>
          <p:nvPr/>
        </p:nvSpPr>
        <p:spPr>
          <a:xfrm>
            <a:off x="860425" y="246380"/>
            <a:ext cx="2154436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网络交换技术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D313AA86-3DD6-4B71-B46D-347EBCBCFEC9}"/>
              </a:ext>
            </a:extLst>
          </p:cNvPr>
          <p:cNvSpPr txBox="1">
            <a:spLocks/>
          </p:cNvSpPr>
          <p:nvPr/>
        </p:nvSpPr>
        <p:spPr bwMode="auto">
          <a:xfrm>
            <a:off x="860425" y="1287025"/>
            <a:ext cx="5950278" cy="315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sz="1600" dirty="0">
                <a:latin typeface="Calibri" panose="020F0502020204030204" pitchFamily="34" charset="0"/>
              </a:rPr>
              <a:t>1. </a:t>
            </a:r>
            <a:r>
              <a:rPr lang="zh-CN" altLang="zh-CN" sz="1600" dirty="0">
                <a:latin typeface="Calibri" panose="020F0502020204030204" pitchFamily="34" charset="0"/>
              </a:rPr>
              <a:t>电话交换</a:t>
            </a:r>
            <a:r>
              <a:rPr lang="zh-CN" altLang="en-US" sz="1600" dirty="0">
                <a:latin typeface="Calibri" panose="020F0502020204030204" pitchFamily="34" charset="0"/>
              </a:rPr>
              <a:t>过程</a:t>
            </a:r>
            <a:endParaRPr lang="en-US" altLang="zh-CN" sz="16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   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①</a:t>
            </a: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 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链路建立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：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发送方提出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连接请求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，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完成逐个结点的接续过程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。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	                               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建立由源站到目的站的传输链路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。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   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②</a:t>
            </a: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数据传输：全双工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、实时、有序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传输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   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③</a:t>
            </a: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 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链路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拆除：传输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结束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，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一方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提出终止通信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。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		              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拆除连接，释放信道资源。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9DC0E7-995A-4371-8C3F-0D94DC6B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49" y="2669313"/>
            <a:ext cx="5342499" cy="151937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90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1">
            <a:extLst>
              <a:ext uri="{FF2B5EF4-FFF2-40B4-BE49-F238E27FC236}">
                <a16:creationId xmlns:a16="http://schemas.microsoft.com/office/drawing/2014/main" id="{223B3799-B6E6-4D9A-98D8-6817353AC8B8}"/>
              </a:ext>
            </a:extLst>
          </p:cNvPr>
          <p:cNvSpPr txBox="1"/>
          <p:nvPr/>
        </p:nvSpPr>
        <p:spPr>
          <a:xfrm>
            <a:off x="860425" y="246380"/>
            <a:ext cx="2154436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网络交换技术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D768C25E-E80C-49D1-A99E-0420B5BFFFBD}"/>
              </a:ext>
            </a:extLst>
          </p:cNvPr>
          <p:cNvSpPr txBox="1">
            <a:spLocks/>
          </p:cNvSpPr>
          <p:nvPr/>
        </p:nvSpPr>
        <p:spPr bwMode="auto">
          <a:xfrm>
            <a:off x="860425" y="1345325"/>
            <a:ext cx="6781800" cy="281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dirty="0">
                <a:latin typeface="Calibri" panose="020F0502020204030204" pitchFamily="34" charset="0"/>
              </a:rPr>
              <a:t>2. </a:t>
            </a:r>
            <a:r>
              <a:rPr lang="zh-CN" altLang="zh-CN" sz="1600" dirty="0">
                <a:latin typeface="Calibri" panose="020F0502020204030204" pitchFamily="34" charset="0"/>
              </a:rPr>
              <a:t>报文交换</a:t>
            </a:r>
            <a:r>
              <a:rPr lang="zh-CN" altLang="en-US" sz="1600" dirty="0">
                <a:latin typeface="Calibri" panose="020F0502020204030204" pitchFamily="34" charset="0"/>
              </a:rPr>
              <a:t>过程（存储转发）</a:t>
            </a:r>
            <a:endParaRPr lang="en-US" altLang="zh-CN" sz="16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                 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结点接收报文后，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存储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报文，根据目的地址</a:t>
            </a:r>
            <a:r>
              <a:rPr lang="zh-CN" altLang="zh-CN" sz="1600" b="0" u="sng" dirty="0">
                <a:solidFill>
                  <a:schemeClr val="tx2"/>
                </a:solidFill>
                <a:latin typeface="Calibri" panose="020F0502020204030204" pitchFamily="34" charset="0"/>
              </a:rPr>
              <a:t>转发</a:t>
            </a:r>
            <a:r>
              <a:rPr lang="zh-CN" altLang="en-US" sz="1600" b="0" u="sng" dirty="0">
                <a:solidFill>
                  <a:schemeClr val="tx2"/>
                </a:solidFill>
                <a:latin typeface="Calibri" panose="020F0502020204030204" pitchFamily="34" charset="0"/>
              </a:rPr>
              <a:t>至</a:t>
            </a:r>
            <a:r>
              <a:rPr lang="zh-CN" altLang="zh-CN" sz="1600" b="0" u="sng" dirty="0">
                <a:solidFill>
                  <a:schemeClr val="tx2"/>
                </a:solidFill>
                <a:latin typeface="Calibri" panose="020F0502020204030204" pitchFamily="34" charset="0"/>
              </a:rPr>
              <a:t>下一个结点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，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                 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如此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反复，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直到报文到达目的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地址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。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     </a:t>
            </a:r>
            <a:r>
              <a:rPr lang="zh-CN" alt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特点：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双方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无需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预先建立专用数据通路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。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     </a:t>
            </a:r>
            <a:r>
              <a:rPr lang="zh-CN" altLang="zh-CN" sz="1600" dirty="0">
                <a:solidFill>
                  <a:schemeClr val="tx2"/>
                </a:solidFill>
                <a:latin typeface="Calibri" panose="020F0502020204030204" pitchFamily="34" charset="0"/>
              </a:rPr>
              <a:t>缺点：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需要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对完整报文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进行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存储</a:t>
            </a: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/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转发，结点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处理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时延较大，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实时性差。</a:t>
            </a:r>
            <a:endParaRPr lang="zh-CN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9F7EB6-8695-4734-989E-2DFBB5E4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058" y="4267199"/>
            <a:ext cx="5843884" cy="166298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1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1">
            <a:extLst>
              <a:ext uri="{FF2B5EF4-FFF2-40B4-BE49-F238E27FC236}">
                <a16:creationId xmlns:a16="http://schemas.microsoft.com/office/drawing/2014/main" id="{55A52FDC-18C6-42B5-B3EA-95861C802784}"/>
              </a:ext>
            </a:extLst>
          </p:cNvPr>
          <p:cNvSpPr txBox="1"/>
          <p:nvPr/>
        </p:nvSpPr>
        <p:spPr>
          <a:xfrm>
            <a:off x="860425" y="246380"/>
            <a:ext cx="2154436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网络交换技术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755DA22E-DBD9-4403-8E99-64FE15F99FE4}"/>
              </a:ext>
            </a:extLst>
          </p:cNvPr>
          <p:cNvSpPr txBox="1">
            <a:spLocks/>
          </p:cNvSpPr>
          <p:nvPr/>
        </p:nvSpPr>
        <p:spPr bwMode="auto">
          <a:xfrm>
            <a:off x="860425" y="1207486"/>
            <a:ext cx="6767512" cy="155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sz="1600" dirty="0">
                <a:latin typeface="Calibri" panose="020F0502020204030204" pitchFamily="34" charset="0"/>
              </a:rPr>
              <a:t>3. </a:t>
            </a:r>
            <a:r>
              <a:rPr lang="zh-CN" altLang="en-US" sz="1600" dirty="0">
                <a:latin typeface="Calibri" panose="020F0502020204030204" pitchFamily="34" charset="0"/>
              </a:rPr>
              <a:t>分组</a:t>
            </a:r>
            <a:r>
              <a:rPr lang="zh-CN" altLang="zh-CN" sz="1600" dirty="0">
                <a:latin typeface="Calibri" panose="020F0502020204030204" pitchFamily="34" charset="0"/>
              </a:rPr>
              <a:t>交换</a:t>
            </a:r>
            <a:r>
              <a:rPr lang="zh-CN" altLang="en-US" sz="1600" dirty="0">
                <a:latin typeface="Calibri" panose="020F0502020204030204" pitchFamily="34" charset="0"/>
              </a:rPr>
              <a:t>过程（分组寻址</a:t>
            </a:r>
            <a:r>
              <a:rPr lang="en-US" altLang="zh-CN" sz="1600" dirty="0">
                <a:latin typeface="Calibri" panose="020F0502020204030204" pitchFamily="34" charset="0"/>
              </a:rPr>
              <a:t>/</a:t>
            </a:r>
            <a:r>
              <a:rPr lang="zh-CN" altLang="en-US" sz="1600" dirty="0">
                <a:latin typeface="Calibri" panose="020F0502020204030204" pitchFamily="34" charset="0"/>
              </a:rPr>
              <a:t>转发）</a:t>
            </a:r>
            <a:endParaRPr lang="en-US" altLang="zh-CN" sz="16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zh-CN" altLang="en-US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报文被划分为分组，每个分组独立寻找转发</a:t>
            </a:r>
            <a:endParaRPr lang="en-US" altLang="zh-CN" sz="14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 采用“</a:t>
            </a:r>
            <a:r>
              <a:rPr lang="zh-CN" altLang="zh-CN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存储</a:t>
            </a:r>
            <a:r>
              <a:rPr lang="en-US" altLang="zh-CN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/</a:t>
            </a:r>
            <a:r>
              <a:rPr lang="zh-CN" altLang="zh-CN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转发”交换方式</a:t>
            </a:r>
            <a:endParaRPr lang="en-US" altLang="zh-CN" sz="14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" name="Object 1">
            <a:extLst>
              <a:ext uri="{FF2B5EF4-FFF2-40B4-BE49-F238E27FC236}">
                <a16:creationId xmlns:a16="http://schemas.microsoft.com/office/drawing/2014/main" id="{A16EECA8-8C24-44E2-8781-BB8D58F31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389140"/>
              </p:ext>
            </p:extLst>
          </p:nvPr>
        </p:nvGraphicFramePr>
        <p:xfrm>
          <a:off x="1668462" y="2764221"/>
          <a:ext cx="8855075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053274" imgH="1222659" progId="Visio.Drawing.11">
                  <p:embed/>
                </p:oleObj>
              </mc:Choice>
              <mc:Fallback>
                <p:oleObj name="Visio" r:id="rId2" imgW="6053274" imgH="1222659" progId="Visio.Drawing.11">
                  <p:embed/>
                  <p:pic>
                    <p:nvPicPr>
                      <p:cNvPr id="44041" name="Object 1">
                        <a:extLst>
                          <a:ext uri="{FF2B5EF4-FFF2-40B4-BE49-F238E27FC236}">
                            <a16:creationId xmlns:a16="http://schemas.microsoft.com/office/drawing/2014/main" id="{B37849C0-F0BC-4C39-8BB9-7F56F1496F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2" y="2764221"/>
                        <a:ext cx="8855075" cy="223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81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1">
            <a:extLst>
              <a:ext uri="{FF2B5EF4-FFF2-40B4-BE49-F238E27FC236}">
                <a16:creationId xmlns:a16="http://schemas.microsoft.com/office/drawing/2014/main" id="{D681CD93-3DF7-4D7A-A971-FBFA47213B7C}"/>
              </a:ext>
            </a:extLst>
          </p:cNvPr>
          <p:cNvSpPr txBox="1"/>
          <p:nvPr/>
        </p:nvSpPr>
        <p:spPr>
          <a:xfrm>
            <a:off x="860425" y="246380"/>
            <a:ext cx="2154436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网络交换技术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B150394-0814-483D-B6CF-2E0DA6315B4E}"/>
              </a:ext>
            </a:extLst>
          </p:cNvPr>
          <p:cNvSpPr txBox="1">
            <a:spLocks/>
          </p:cNvSpPr>
          <p:nvPr/>
        </p:nvSpPr>
        <p:spPr bwMode="auto">
          <a:xfrm>
            <a:off x="860425" y="1286423"/>
            <a:ext cx="5832475" cy="230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zh-CN" altLang="zh-CN" sz="1400" dirty="0">
                <a:latin typeface="Calibri" panose="020F0502020204030204" pitchFamily="34" charset="0"/>
              </a:rPr>
              <a:t>分组交换</a:t>
            </a:r>
            <a:r>
              <a:rPr lang="zh-CN" altLang="en-US" sz="1400" dirty="0">
                <a:latin typeface="Calibri" panose="020F0502020204030204" pitchFamily="34" charset="0"/>
              </a:rPr>
              <a:t>方式：</a:t>
            </a:r>
            <a:endParaRPr lang="en-US" altLang="zh-CN" sz="1400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Calibri" panose="020F0502020204030204" pitchFamily="34" charset="0"/>
              </a:rPr>
              <a:t> 数据报交换</a:t>
            </a:r>
            <a:endParaRPr lang="en-US" altLang="zh-CN" sz="1400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     每个</a:t>
            </a:r>
            <a:r>
              <a:rPr lang="zh-CN" altLang="zh-CN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分组</a:t>
            </a:r>
            <a:r>
              <a:rPr lang="zh-CN" altLang="en-US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以</a:t>
            </a:r>
            <a:r>
              <a:rPr lang="zh-CN" altLang="zh-CN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“小报文”</a:t>
            </a:r>
            <a:r>
              <a:rPr lang="zh-CN" altLang="en-US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形式，用</a:t>
            </a:r>
            <a:r>
              <a:rPr lang="zh-CN" altLang="zh-CN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报文交换</a:t>
            </a:r>
            <a:r>
              <a:rPr lang="zh-CN" altLang="en-US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方式各自</a:t>
            </a:r>
            <a:r>
              <a:rPr lang="zh-CN" altLang="zh-CN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单独处理</a:t>
            </a:r>
            <a:r>
              <a:rPr lang="zh-CN" altLang="en-US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。</a:t>
            </a:r>
            <a:endParaRPr lang="en-US" altLang="zh-CN" sz="14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Calibri" panose="020F0502020204030204" pitchFamily="34" charset="0"/>
              </a:rPr>
              <a:t> 虚电路交换</a:t>
            </a:r>
            <a:endParaRPr lang="en-US" altLang="zh-CN" sz="1400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    分组发送之前，通信双方</a:t>
            </a:r>
            <a:r>
              <a:rPr lang="zh-CN" altLang="zh-CN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需要建立逻辑</a:t>
            </a:r>
            <a:r>
              <a:rPr lang="zh-CN" altLang="en-US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链路（虚电路）。</a:t>
            </a:r>
            <a:endParaRPr lang="en-US" altLang="zh-CN" sz="14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    </a:t>
            </a:r>
            <a:r>
              <a:rPr lang="zh-CN" altLang="zh-CN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分组沿着事先建立的虚电路传输，</a:t>
            </a:r>
            <a:r>
              <a:rPr lang="zh-CN" altLang="en-US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结束后</a:t>
            </a:r>
            <a:r>
              <a:rPr lang="zh-CN" altLang="zh-CN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拆除</a:t>
            </a:r>
            <a:r>
              <a:rPr lang="zh-CN" altLang="en-US" sz="1400" b="0" dirty="0">
                <a:solidFill>
                  <a:schemeClr val="tx2"/>
                </a:solidFill>
                <a:latin typeface="Calibri" panose="020F0502020204030204" pitchFamily="34" charset="0"/>
              </a:rPr>
              <a:t>虚连接。</a:t>
            </a:r>
            <a:endParaRPr lang="en-US" altLang="zh-CN" sz="14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77EB7B0B-96D9-4703-BCCD-BFE199478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912" y="3741684"/>
            <a:ext cx="5944176" cy="209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68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1">
            <a:extLst>
              <a:ext uri="{FF2B5EF4-FFF2-40B4-BE49-F238E27FC236}">
                <a16:creationId xmlns:a16="http://schemas.microsoft.com/office/drawing/2014/main" id="{D681CD93-3DF7-4D7A-A971-FBFA47213B7C}"/>
              </a:ext>
            </a:extLst>
          </p:cNvPr>
          <p:cNvSpPr txBox="1"/>
          <p:nvPr/>
        </p:nvSpPr>
        <p:spPr>
          <a:xfrm>
            <a:off x="860425" y="246380"/>
            <a:ext cx="2154436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网络交换技术</a:t>
            </a: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011B9A0C-5126-4733-90FF-6921F896D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190361"/>
              </p:ext>
            </p:extLst>
          </p:nvPr>
        </p:nvGraphicFramePr>
        <p:xfrm>
          <a:off x="1550453" y="1502980"/>
          <a:ext cx="9091094" cy="494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417268" imgH="4102694" progId="Visio.Drawing.11">
                  <p:embed/>
                </p:oleObj>
              </mc:Choice>
              <mc:Fallback>
                <p:oleObj name="Visio" r:id="rId2" imgW="7417268" imgH="4102694" progId="Visio.Drawing.11">
                  <p:embed/>
                  <p:pic>
                    <p:nvPicPr>
                      <p:cNvPr id="48138" name="Object 3">
                        <a:extLst>
                          <a:ext uri="{FF2B5EF4-FFF2-40B4-BE49-F238E27FC236}">
                            <a16:creationId xmlns:a16="http://schemas.microsoft.com/office/drawing/2014/main" id="{094846C6-DD72-449A-8B57-77DD55D462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453" y="1502980"/>
                        <a:ext cx="9091094" cy="494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13511320-8A2C-4A55-8B1F-610D4D62B7D1}"/>
              </a:ext>
            </a:extLst>
          </p:cNvPr>
          <p:cNvSpPr txBox="1"/>
          <p:nvPr/>
        </p:nvSpPr>
        <p:spPr>
          <a:xfrm>
            <a:off x="860425" y="923187"/>
            <a:ext cx="2627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三种交换方式的对比：</a:t>
            </a:r>
          </a:p>
        </p:txBody>
      </p:sp>
    </p:spTree>
    <p:extLst>
      <p:ext uri="{BB962C8B-B14F-4D97-AF65-F5344CB8AC3E}">
        <p14:creationId xmlns:p14="http://schemas.microsoft.com/office/powerpoint/2010/main" val="32361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本章概览</a:t>
            </a: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196E8041-BB5C-4CF8-84EB-3245825656EA}"/>
              </a:ext>
            </a:extLst>
          </p:cNvPr>
          <p:cNvSpPr/>
          <p:nvPr/>
        </p:nvSpPr>
        <p:spPr>
          <a:xfrm>
            <a:off x="1446270" y="2585468"/>
            <a:ext cx="360363" cy="3106737"/>
          </a:xfrm>
          <a:prstGeom prst="leftBrace">
            <a:avLst/>
          </a:prstGeom>
          <a:noFill/>
          <a:ln w="25400" cap="flat" cmpd="sng" algn="ctr">
            <a:solidFill>
              <a:srgbClr val="C0D8F1">
                <a:lumMod val="9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5878391B-80DD-43F0-AD21-687D23C8A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70" y="3852293"/>
            <a:ext cx="1152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概述</a:t>
            </a:r>
          </a:p>
        </p:txBody>
      </p:sp>
      <p:sp>
        <p:nvSpPr>
          <p:cNvPr id="19" name="文本框 10">
            <a:extLst>
              <a:ext uri="{FF2B5EF4-FFF2-40B4-BE49-F238E27FC236}">
                <a16:creationId xmlns:a16="http://schemas.microsoft.com/office/drawing/2014/main" id="{4083C2E5-4F69-4C9B-80FE-A2B40E05D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70" y="2225105"/>
            <a:ext cx="17843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初识网络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大象无形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CFDF6FC7-FEDB-4876-BCD1-3EF7054BC494}"/>
              </a:ext>
            </a:extLst>
          </p:cNvPr>
          <p:cNvSpPr/>
          <p:nvPr/>
        </p:nvSpPr>
        <p:spPr>
          <a:xfrm>
            <a:off x="3319520" y="2009205"/>
            <a:ext cx="358775" cy="1047750"/>
          </a:xfrm>
          <a:prstGeom prst="leftBrace">
            <a:avLst/>
          </a:prstGeom>
          <a:noFill/>
          <a:ln w="25400" cap="flat" cmpd="sng" algn="ctr">
            <a:solidFill>
              <a:srgbClr val="C0D8F1">
                <a:lumMod val="9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12">
            <a:extLst>
              <a:ext uri="{FF2B5EF4-FFF2-40B4-BE49-F238E27FC236}">
                <a16:creationId xmlns:a16="http://schemas.microsoft.com/office/drawing/2014/main" id="{7D9D2F5D-46CC-4F8D-97C5-B7A0AB637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8295" y="1825055"/>
            <a:ext cx="1296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是什么？</a:t>
            </a:r>
          </a:p>
        </p:txBody>
      </p:sp>
      <p:sp>
        <p:nvSpPr>
          <p:cNvPr id="22" name="文本框 13">
            <a:extLst>
              <a:ext uri="{FF2B5EF4-FFF2-40B4-BE49-F238E27FC236}">
                <a16:creationId xmlns:a16="http://schemas.microsoft.com/office/drawing/2014/main" id="{AC5E8B25-54F9-49EA-A2C5-095605330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8295" y="2823593"/>
            <a:ext cx="1296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为什么？</a:t>
            </a: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933F5DE2-E45D-44B7-8A98-98D3039AC49A}"/>
              </a:ext>
            </a:extLst>
          </p:cNvPr>
          <p:cNvSpPr/>
          <p:nvPr/>
        </p:nvSpPr>
        <p:spPr>
          <a:xfrm>
            <a:off x="4741920" y="1361505"/>
            <a:ext cx="233363" cy="1300163"/>
          </a:xfrm>
          <a:prstGeom prst="leftBrace">
            <a:avLst/>
          </a:prstGeom>
          <a:noFill/>
          <a:ln w="25400" cap="flat" cmpd="sng" algn="ctr">
            <a:solidFill>
              <a:srgbClr val="C0D8F1">
                <a:lumMod val="9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文本框 12">
            <a:extLst>
              <a:ext uri="{FF2B5EF4-FFF2-40B4-BE49-F238E27FC236}">
                <a16:creationId xmlns:a16="http://schemas.microsoft.com/office/drawing/2014/main" id="{B8CE8EBD-174F-4534-A144-BA94D564F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83" y="1275780"/>
            <a:ext cx="719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形成</a:t>
            </a:r>
          </a:p>
        </p:txBody>
      </p:sp>
      <p:sp>
        <p:nvSpPr>
          <p:cNvPr id="28" name="文本框 12">
            <a:extLst>
              <a:ext uri="{FF2B5EF4-FFF2-40B4-BE49-F238E27FC236}">
                <a16:creationId xmlns:a16="http://schemas.microsoft.com/office/drawing/2014/main" id="{32345383-91CC-41B8-8DDE-6123AA551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95" y="1809180"/>
            <a:ext cx="72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演变</a:t>
            </a:r>
          </a:p>
        </p:txBody>
      </p:sp>
      <p:sp>
        <p:nvSpPr>
          <p:cNvPr id="30" name="文本框 12">
            <a:extLst>
              <a:ext uri="{FF2B5EF4-FFF2-40B4-BE49-F238E27FC236}">
                <a16:creationId xmlns:a16="http://schemas.microsoft.com/office/drawing/2014/main" id="{333A1C17-76C3-4BD1-87F1-9CBE635C9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95" y="2426718"/>
            <a:ext cx="3386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现状（定义、特点、分类）</a:t>
            </a:r>
          </a:p>
        </p:txBody>
      </p:sp>
      <p:sp>
        <p:nvSpPr>
          <p:cNvPr id="31" name="文本框 10">
            <a:extLst>
              <a:ext uri="{FF2B5EF4-FFF2-40B4-BE49-F238E27FC236}">
                <a16:creationId xmlns:a16="http://schemas.microsoft.com/office/drawing/2014/main" id="{1A3EFF74-ECB0-4DE1-8E04-FF6C956F8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4720" y="3831655"/>
            <a:ext cx="17843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再探网络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庖丁解牛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6544F1D8-F4DD-49A5-A52D-B2F0EDCB0276}"/>
              </a:ext>
            </a:extLst>
          </p:cNvPr>
          <p:cNvSpPr/>
          <p:nvPr/>
        </p:nvSpPr>
        <p:spPr>
          <a:xfrm>
            <a:off x="3335395" y="3615755"/>
            <a:ext cx="358775" cy="1047750"/>
          </a:xfrm>
          <a:prstGeom prst="leftBrace">
            <a:avLst/>
          </a:prstGeom>
          <a:noFill/>
          <a:ln w="25400" cap="flat" cmpd="sng" algn="ctr">
            <a:solidFill>
              <a:srgbClr val="C0D8F1">
                <a:lumMod val="9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12">
            <a:extLst>
              <a:ext uri="{FF2B5EF4-FFF2-40B4-BE49-F238E27FC236}">
                <a16:creationId xmlns:a16="http://schemas.microsoft.com/office/drawing/2014/main" id="{B74E5F61-7A28-4B4A-BF63-999E3F068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2583" y="3450655"/>
            <a:ext cx="12255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组成要素</a:t>
            </a:r>
          </a:p>
        </p:txBody>
      </p:sp>
      <p:sp>
        <p:nvSpPr>
          <p:cNvPr id="34" name="文本框 12">
            <a:extLst>
              <a:ext uri="{FF2B5EF4-FFF2-40B4-BE49-F238E27FC236}">
                <a16:creationId xmlns:a16="http://schemas.microsoft.com/office/drawing/2014/main" id="{E33AE67A-F1EA-4A1A-AB32-2DFCB368D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820" y="3939605"/>
            <a:ext cx="1230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结构层次</a:t>
            </a:r>
          </a:p>
        </p:txBody>
      </p:sp>
      <p:sp>
        <p:nvSpPr>
          <p:cNvPr id="35" name="文本框 12">
            <a:extLst>
              <a:ext uri="{FF2B5EF4-FFF2-40B4-BE49-F238E27FC236}">
                <a16:creationId xmlns:a16="http://schemas.microsoft.com/office/drawing/2014/main" id="{6D7AC0FD-20D9-4F51-ADE7-07E63804B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820" y="4463480"/>
            <a:ext cx="1230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核心技术</a:t>
            </a: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15AA9363-CFD3-467D-8996-D5751376F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70" y="5376293"/>
            <a:ext cx="17843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回顾网络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蓦然回首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1">
            <a:extLst>
              <a:ext uri="{FF2B5EF4-FFF2-40B4-BE49-F238E27FC236}">
                <a16:creationId xmlns:a16="http://schemas.microsoft.com/office/drawing/2014/main" id="{D681CD93-3DF7-4D7A-A971-FBFA47213B7C}"/>
              </a:ext>
            </a:extLst>
          </p:cNvPr>
          <p:cNvSpPr txBox="1"/>
          <p:nvPr/>
        </p:nvSpPr>
        <p:spPr>
          <a:xfrm>
            <a:off x="860425" y="246380"/>
            <a:ext cx="3949799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网络体系结构与网络协议</a:t>
            </a:r>
          </a:p>
        </p:txBody>
      </p: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39211D28-CC6D-4C54-9C29-737AD7904A6F}"/>
              </a:ext>
            </a:extLst>
          </p:cNvPr>
          <p:cNvSpPr txBox="1">
            <a:spLocks/>
          </p:cNvSpPr>
          <p:nvPr/>
        </p:nvSpPr>
        <p:spPr bwMode="auto">
          <a:xfrm>
            <a:off x="860425" y="1206446"/>
            <a:ext cx="6273800" cy="378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sz="1600" b="0" dirty="0">
                <a:solidFill>
                  <a:srgbClr val="215978"/>
                </a:solidFill>
                <a:latin typeface="Calibri" panose="020F0502020204030204" pitchFamily="34" charset="0"/>
              </a:rPr>
              <a:t>1. </a:t>
            </a:r>
            <a:r>
              <a:rPr lang="zh-CN" altLang="zh-CN" sz="1600" dirty="0">
                <a:latin typeface="Calibri" panose="020F0502020204030204" pitchFamily="34" charset="0"/>
              </a:rPr>
              <a:t>网络协议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rgbClr val="215978"/>
                </a:solidFill>
                <a:latin typeface="Calibri" panose="020F0502020204030204" pitchFamily="34" charset="0"/>
              </a:rPr>
              <a:t> 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统一的信息交换规则，规定信息格式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，规定如何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发送和接收信息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。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rgbClr val="215978"/>
                </a:solidFill>
                <a:latin typeface="Calibri" panose="020F0502020204030204" pitchFamily="34" charset="0"/>
              </a:rPr>
              <a:t> 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协议三要素：语法、语义、时序。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1600" b="0" dirty="0">
                <a:solidFill>
                  <a:srgbClr val="215978"/>
                </a:solidFill>
                <a:latin typeface="Calibri" panose="020F0502020204030204" pitchFamily="34" charset="0"/>
              </a:rPr>
              <a:t>     2. </a:t>
            </a:r>
            <a:r>
              <a:rPr lang="zh-CN" altLang="zh-CN" sz="1600" dirty="0">
                <a:latin typeface="Calibri" panose="020F0502020204030204" pitchFamily="34" charset="0"/>
              </a:rPr>
              <a:t>协议分层</a:t>
            </a:r>
            <a:r>
              <a:rPr lang="zh-CN" altLang="en-US" sz="1600" dirty="0">
                <a:latin typeface="Calibri" panose="020F0502020204030204" pitchFamily="34" charset="0"/>
              </a:rPr>
              <a:t>思想</a:t>
            </a:r>
            <a:endParaRPr lang="en-US" altLang="zh-CN" sz="16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将网络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系统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功能分解为功能层，用协议规定功能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（要做什么）。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对等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功能层之间采用</a:t>
            </a:r>
            <a:r>
              <a:rPr lang="zh-CN" altLang="zh-CN" sz="1600" u="sng" dirty="0">
                <a:solidFill>
                  <a:schemeClr val="tx2"/>
                </a:solidFill>
                <a:latin typeface="Calibri" panose="020F0502020204030204" pitchFamily="34" charset="0"/>
              </a:rPr>
              <a:t>协议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进行约束（协议数据单元、协议格式）。</a:t>
            </a:r>
            <a:endParaRPr lang="en-US" altLang="zh-CN" sz="16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相邻功能层之间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采用</a:t>
            </a:r>
            <a:r>
              <a:rPr lang="zh-CN" altLang="zh-CN" sz="1600" u="sng" dirty="0">
                <a:solidFill>
                  <a:schemeClr val="tx2"/>
                </a:solidFill>
                <a:latin typeface="Calibri" panose="020F0502020204030204" pitchFamily="34" charset="0"/>
              </a:rPr>
              <a:t>接口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进行</a:t>
            </a:r>
            <a:r>
              <a:rPr lang="zh-CN" altLang="en-US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交互（接口标准、使用服务）</a:t>
            </a:r>
            <a:r>
              <a:rPr lang="zh-CN" altLang="zh-CN" sz="1600" b="0" dirty="0">
                <a:solidFill>
                  <a:schemeClr val="tx2"/>
                </a:solidFill>
                <a:latin typeface="Calibri" panose="020F0502020204030204" pitchFamily="34" charset="0"/>
              </a:rPr>
              <a:t>。</a:t>
            </a: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03CFD55D-426B-48C9-B31F-EC0A66A33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18" y="1284878"/>
            <a:ext cx="2352619" cy="23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>
            <a:extLst>
              <a:ext uri="{FF2B5EF4-FFF2-40B4-BE49-F238E27FC236}">
                <a16:creationId xmlns:a16="http://schemas.microsoft.com/office/drawing/2014/main" id="{EF4A63C4-3B17-4CB0-9E5A-06A1756D7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26" y="3898025"/>
            <a:ext cx="3237955" cy="23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14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A1C448AD-F6C6-4E65-80FF-2AD1460A4374}"/>
              </a:ext>
            </a:extLst>
          </p:cNvPr>
          <p:cNvGrpSpPr>
            <a:grpSpLocks/>
          </p:cNvGrpSpPr>
          <p:nvPr/>
        </p:nvGrpSpPr>
        <p:grpSpPr bwMode="auto">
          <a:xfrm>
            <a:off x="2577019" y="2039006"/>
            <a:ext cx="7037962" cy="3700955"/>
            <a:chOff x="4743" y="2257"/>
            <a:chExt cx="5565" cy="3443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38D0F90A-F9F8-462A-9C8E-BDD9B43260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" y="2257"/>
              <a:ext cx="5565" cy="3443"/>
              <a:chOff x="3792" y="1959"/>
              <a:chExt cx="5565" cy="3443"/>
            </a:xfrm>
          </p:grpSpPr>
          <p:sp>
            <p:nvSpPr>
              <p:cNvPr id="18" name="Text Box 4">
                <a:extLst>
                  <a:ext uri="{FF2B5EF4-FFF2-40B4-BE49-F238E27FC236}">
                    <a16:creationId xmlns:a16="http://schemas.microsoft.com/office/drawing/2014/main" id="{4C625EB2-EA67-4D17-98EA-FBCB78E242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5" y="2285"/>
                <a:ext cx="1050" cy="52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用户</a:t>
                </a:r>
                <a:endParaRPr lang="zh-CN" altLang="en-US" sz="11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1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（写信人）</a:t>
                </a:r>
                <a:endParaRPr lang="zh-CN" altLang="zh-CN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 Box 5">
                <a:extLst>
                  <a:ext uri="{FF2B5EF4-FFF2-40B4-BE49-F238E27FC236}">
                    <a16:creationId xmlns:a16="http://schemas.microsoft.com/office/drawing/2014/main" id="{D5FEB370-5971-468D-84EB-27328B944D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52" y="2285"/>
                <a:ext cx="1050" cy="51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用户</a:t>
                </a:r>
                <a:endParaRPr lang="zh-CN" altLang="en-US" sz="11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1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（收信人）</a:t>
                </a:r>
                <a:endParaRPr lang="zh-CN" altLang="zh-CN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 Box 6">
                <a:extLst>
                  <a:ext uri="{FF2B5EF4-FFF2-40B4-BE49-F238E27FC236}">
                    <a16:creationId xmlns:a16="http://schemas.microsoft.com/office/drawing/2014/main" id="{150EA498-3481-487C-ACDA-648D7BB568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2" y="3062"/>
                <a:ext cx="1050" cy="51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lIns="0" tIns="7200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邮政局</a:t>
                </a:r>
                <a:endParaRPr lang="zh-CN" altLang="zh-CN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 Box 7">
                <a:extLst>
                  <a:ext uri="{FF2B5EF4-FFF2-40B4-BE49-F238E27FC236}">
                    <a16:creationId xmlns:a16="http://schemas.microsoft.com/office/drawing/2014/main" id="{70F3A58B-FBE2-4AF1-85C3-E3EE1AB91C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52" y="3020"/>
                <a:ext cx="1050" cy="50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lIns="0" tIns="7200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邮政局</a:t>
                </a:r>
                <a:endParaRPr lang="zh-CN" altLang="zh-CN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 Box 8">
                <a:extLst>
                  <a:ext uri="{FF2B5EF4-FFF2-40B4-BE49-F238E27FC236}">
                    <a16:creationId xmlns:a16="http://schemas.microsoft.com/office/drawing/2014/main" id="{C7F9432A-DCBE-4FE9-87F8-372DFDFC60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2" y="3842"/>
                <a:ext cx="1050" cy="51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lIns="0" tIns="7200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运输部门</a:t>
                </a:r>
                <a:endParaRPr lang="zh-CN" altLang="zh-CN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 Box 9">
                <a:extLst>
                  <a:ext uri="{FF2B5EF4-FFF2-40B4-BE49-F238E27FC236}">
                    <a16:creationId xmlns:a16="http://schemas.microsoft.com/office/drawing/2014/main" id="{7F44F240-61B4-47FC-920A-033729440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52" y="3842"/>
                <a:ext cx="1050" cy="51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lIns="0" tIns="7200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运输部门</a:t>
                </a:r>
                <a:endParaRPr lang="zh-CN" altLang="zh-CN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DCA7D5DD-0997-4376-9E61-239AF9D90A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92" y="2594"/>
                <a:ext cx="12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11">
                <a:extLst>
                  <a:ext uri="{FF2B5EF4-FFF2-40B4-BE49-F238E27FC236}">
                    <a16:creationId xmlns:a16="http://schemas.microsoft.com/office/drawing/2014/main" id="{B02CE97E-EE09-413B-8500-19D37C8EA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92" y="3374"/>
                <a:ext cx="12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12">
                <a:extLst>
                  <a:ext uri="{FF2B5EF4-FFF2-40B4-BE49-F238E27FC236}">
                    <a16:creationId xmlns:a16="http://schemas.microsoft.com/office/drawing/2014/main" id="{A20FCAC8-D744-4535-8FD0-368E71F69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92" y="4154"/>
                <a:ext cx="12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AD59B7BA-F6E0-4F8A-B89F-59DF6D9A4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" y="4346"/>
                <a:ext cx="2310" cy="312"/>
              </a:xfrm>
              <a:custGeom>
                <a:avLst/>
                <a:gdLst>
                  <a:gd name="T0" fmla="*/ 0 w 2835"/>
                  <a:gd name="T1" fmla="*/ 0 h 312"/>
                  <a:gd name="T2" fmla="*/ 0 w 2835"/>
                  <a:gd name="T3" fmla="*/ 312 h 312"/>
                  <a:gd name="T4" fmla="*/ 107 w 2835"/>
                  <a:gd name="T5" fmla="*/ 312 h 312"/>
                  <a:gd name="T6" fmla="*/ 107 w 2835"/>
                  <a:gd name="T7" fmla="*/ 0 h 3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35"/>
                  <a:gd name="T13" fmla="*/ 0 h 312"/>
                  <a:gd name="T14" fmla="*/ 2835 w 2835"/>
                  <a:gd name="T15" fmla="*/ 312 h 3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35" h="312">
                    <a:moveTo>
                      <a:pt x="0" y="0"/>
                    </a:moveTo>
                    <a:lnTo>
                      <a:pt x="0" y="312"/>
                    </a:lnTo>
                    <a:lnTo>
                      <a:pt x="2835" y="312"/>
                    </a:lnTo>
                    <a:lnTo>
                      <a:pt x="2835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Text Box 14">
                <a:extLst>
                  <a:ext uri="{FF2B5EF4-FFF2-40B4-BE49-F238E27FC236}">
                    <a16:creationId xmlns:a16="http://schemas.microsoft.com/office/drawing/2014/main" id="{10A25EA0-11AF-4D9D-B9CD-D8647417C1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12" y="2369"/>
                <a:ext cx="840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用户子系统</a:t>
                </a:r>
                <a:endParaRPr lang="zh-CN" altLang="zh-CN" sz="1100"/>
              </a:p>
            </p:txBody>
          </p:sp>
          <p:sp>
            <p:nvSpPr>
              <p:cNvPr id="32" name="Text Box 15">
                <a:extLst>
                  <a:ext uri="{FF2B5EF4-FFF2-40B4-BE49-F238E27FC236}">
                    <a16:creationId xmlns:a16="http://schemas.microsoft.com/office/drawing/2014/main" id="{997D1B14-F6D1-4924-8C86-1BD5CA9B49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12" y="3122"/>
                <a:ext cx="840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邮政子系统</a:t>
                </a:r>
                <a:endParaRPr lang="zh-CN" altLang="zh-CN" sz="1100"/>
              </a:p>
            </p:txBody>
          </p:sp>
          <p:sp>
            <p:nvSpPr>
              <p:cNvPr id="33" name="Text Box 16">
                <a:extLst>
                  <a:ext uri="{FF2B5EF4-FFF2-40B4-BE49-F238E27FC236}">
                    <a16:creationId xmlns:a16="http://schemas.microsoft.com/office/drawing/2014/main" id="{5D297573-3904-4A7D-A134-E4EA9AAC2C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12" y="3938"/>
                <a:ext cx="840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运输子系统</a:t>
                </a:r>
                <a:endParaRPr lang="zh-CN" altLang="zh-CN" sz="1100"/>
              </a:p>
            </p:txBody>
          </p:sp>
          <p:sp>
            <p:nvSpPr>
              <p:cNvPr id="34" name="Text Box 17">
                <a:extLst>
                  <a:ext uri="{FF2B5EF4-FFF2-40B4-BE49-F238E27FC236}">
                    <a16:creationId xmlns:a16="http://schemas.microsoft.com/office/drawing/2014/main" id="{D4981C5F-CEAD-4BB7-B26C-8162478322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2" y="2337"/>
                <a:ext cx="840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用户间约定</a:t>
                </a:r>
                <a:endParaRPr lang="zh-CN" altLang="zh-CN" sz="1100"/>
              </a:p>
            </p:txBody>
          </p:sp>
          <p:sp>
            <p:nvSpPr>
              <p:cNvPr id="35" name="Text Box 18">
                <a:extLst>
                  <a:ext uri="{FF2B5EF4-FFF2-40B4-BE49-F238E27FC236}">
                    <a16:creationId xmlns:a16="http://schemas.microsoft.com/office/drawing/2014/main" id="{5A594594-2B69-4523-9CFA-C442972161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2" y="3122"/>
                <a:ext cx="840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邮局间约定</a:t>
                </a:r>
                <a:endParaRPr lang="zh-CN" altLang="zh-CN" sz="1100"/>
              </a:p>
            </p:txBody>
          </p:sp>
          <p:sp>
            <p:nvSpPr>
              <p:cNvPr id="36" name="Text Box 19">
                <a:extLst>
                  <a:ext uri="{FF2B5EF4-FFF2-40B4-BE49-F238E27FC236}">
                    <a16:creationId xmlns:a16="http://schemas.microsoft.com/office/drawing/2014/main" id="{0F5B88FE-3847-4108-8628-608016B576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97" y="3905"/>
                <a:ext cx="1050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运输部门间约定</a:t>
                </a:r>
                <a:endParaRPr lang="zh-CN" altLang="zh-CN" sz="1100"/>
              </a:p>
            </p:txBody>
          </p:sp>
          <p:sp>
            <p:nvSpPr>
              <p:cNvPr id="37" name="Text Box 20">
                <a:extLst>
                  <a:ext uri="{FF2B5EF4-FFF2-40B4-BE49-F238E27FC236}">
                    <a16:creationId xmlns:a16="http://schemas.microsoft.com/office/drawing/2014/main" id="{D2F589F5-D44C-4866-825F-DF30E655D7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2594"/>
                <a:ext cx="105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用户</a:t>
                </a:r>
                <a:r>
                  <a:rPr lang="en-US" altLang="zh-CN" sz="1100">
                    <a:latin typeface="Calibri" panose="020F0502020204030204" pitchFamily="34" charset="0"/>
                  </a:rPr>
                  <a:t>/</a:t>
                </a:r>
                <a:r>
                  <a:rPr lang="zh-CN" altLang="en-US" sz="1100">
                    <a:latin typeface="Calibri" panose="020F0502020204030204" pitchFamily="34" charset="0"/>
                  </a:rPr>
                  <a:t>邮局</a:t>
                </a:r>
                <a:endParaRPr lang="zh-CN" altLang="en-US" sz="110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约定</a:t>
                </a:r>
                <a:endParaRPr lang="zh-CN" altLang="zh-CN" sz="1100"/>
              </a:p>
            </p:txBody>
          </p:sp>
          <p:sp>
            <p:nvSpPr>
              <p:cNvPr id="38" name="Text Box 21">
                <a:extLst>
                  <a:ext uri="{FF2B5EF4-FFF2-40B4-BE49-F238E27FC236}">
                    <a16:creationId xmlns:a16="http://schemas.microsoft.com/office/drawing/2014/main" id="{366430D5-8B99-4BEA-86AD-86728C3006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2" y="3374"/>
                <a:ext cx="945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邮局</a:t>
                </a:r>
                <a:r>
                  <a:rPr lang="en-US" altLang="zh-CN" sz="1100">
                    <a:latin typeface="Calibri" panose="020F0502020204030204" pitchFamily="34" charset="0"/>
                  </a:rPr>
                  <a:t>/</a:t>
                </a:r>
                <a:r>
                  <a:rPr lang="zh-CN" altLang="en-US" sz="1100">
                    <a:latin typeface="Calibri" panose="020F0502020204030204" pitchFamily="34" charset="0"/>
                  </a:rPr>
                  <a:t>运输</a:t>
                </a:r>
                <a:endParaRPr lang="zh-CN" altLang="en-US" sz="110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部门约定</a:t>
                </a:r>
                <a:endParaRPr lang="zh-CN" altLang="zh-CN" sz="1100"/>
              </a:p>
            </p:txBody>
          </p:sp>
          <p:sp>
            <p:nvSpPr>
              <p:cNvPr id="39" name="Text Box 22">
                <a:extLst>
                  <a:ext uri="{FF2B5EF4-FFF2-40B4-BE49-F238E27FC236}">
                    <a16:creationId xmlns:a16="http://schemas.microsoft.com/office/drawing/2014/main" id="{594A1C88-3F3D-417C-A8EA-27BCB4989D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7" y="1959"/>
                <a:ext cx="420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甲地</a:t>
                </a:r>
                <a:endParaRPr lang="zh-CN" altLang="zh-CN" sz="1100"/>
              </a:p>
            </p:txBody>
          </p:sp>
          <p:sp>
            <p:nvSpPr>
              <p:cNvPr id="40" name="Text Box 23">
                <a:extLst>
                  <a:ext uri="{FF2B5EF4-FFF2-40B4-BE49-F238E27FC236}">
                    <a16:creationId xmlns:a16="http://schemas.microsoft.com/office/drawing/2014/main" id="{C6DD893B-4426-4F8F-BD57-2159832DDD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7" y="1959"/>
                <a:ext cx="420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100">
                    <a:latin typeface="Calibri" panose="020F0502020204030204" pitchFamily="34" charset="0"/>
                  </a:rPr>
                  <a:t>乙地</a:t>
                </a:r>
                <a:endParaRPr lang="zh-CN" altLang="zh-CN" sz="1100"/>
              </a:p>
            </p:txBody>
          </p:sp>
          <p:sp>
            <p:nvSpPr>
              <p:cNvPr id="41" name="Line 24">
                <a:extLst>
                  <a:ext uri="{FF2B5EF4-FFF2-40B4-BE49-F238E27FC236}">
                    <a16:creationId xmlns:a16="http://schemas.microsoft.com/office/drawing/2014/main" id="{B5EBDDE3-DC1F-4032-9BDA-87549C1B7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52" y="4550"/>
                <a:ext cx="115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Text Box 25">
                <a:extLst>
                  <a:ext uri="{FF2B5EF4-FFF2-40B4-BE49-F238E27FC236}">
                    <a16:creationId xmlns:a16="http://schemas.microsoft.com/office/drawing/2014/main" id="{065AAF0B-E61B-48F1-AD20-5B1BAE268C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7" y="4934"/>
                <a:ext cx="546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>
                    <a:latin typeface="Calibri" panose="020F0502020204030204" pitchFamily="34" charset="0"/>
                  </a:rPr>
                  <a:t> </a:t>
                </a:r>
                <a:r>
                  <a:rPr lang="zh-CN" altLang="en-US" sz="1400">
                    <a:latin typeface="Calibri" panose="020F0502020204030204" pitchFamily="34" charset="0"/>
                  </a:rPr>
                  <a:t>邮政系统分层模型</a:t>
                </a:r>
                <a:endParaRPr lang="zh-CN" altLang="zh-CN" sz="1400"/>
              </a:p>
            </p:txBody>
          </p:sp>
          <p:sp>
            <p:nvSpPr>
              <p:cNvPr id="43" name="AutoShape 26">
                <a:extLst>
                  <a:ext uri="{FF2B5EF4-FFF2-40B4-BE49-F238E27FC236}">
                    <a16:creationId xmlns:a16="http://schemas.microsoft.com/office/drawing/2014/main" id="{37F306E3-490F-4B1A-8F80-44D96A5E7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4" y="2516"/>
                <a:ext cx="102" cy="624"/>
              </a:xfrm>
              <a:prstGeom prst="leftBrace">
                <a:avLst>
                  <a:gd name="adj1" fmla="val 5098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100">
                  <a:latin typeface="Goudy Old Style" panose="02020502050305020303" pitchFamily="18" charset="0"/>
                </a:endParaRPr>
              </a:p>
            </p:txBody>
          </p:sp>
          <p:sp>
            <p:nvSpPr>
              <p:cNvPr id="44" name="AutoShape 27">
                <a:extLst>
                  <a:ext uri="{FF2B5EF4-FFF2-40B4-BE49-F238E27FC236}">
                    <a16:creationId xmlns:a16="http://schemas.microsoft.com/office/drawing/2014/main" id="{09A333A3-14F3-4B56-AC40-F05038C40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4" y="3374"/>
                <a:ext cx="102" cy="624"/>
              </a:xfrm>
              <a:prstGeom prst="leftBrace">
                <a:avLst>
                  <a:gd name="adj1" fmla="val 5098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100">
                  <a:latin typeface="Goudy Old Style" panose="02020502050305020303" pitchFamily="18" charset="0"/>
                </a:endParaRPr>
              </a:p>
            </p:txBody>
          </p:sp>
          <p:sp>
            <p:nvSpPr>
              <p:cNvPr id="45" name="AutoShape 28">
                <a:extLst>
                  <a:ext uri="{FF2B5EF4-FFF2-40B4-BE49-F238E27FC236}">
                    <a16:creationId xmlns:a16="http://schemas.microsoft.com/office/drawing/2014/main" id="{7FED6081-73BF-45C1-8A79-6612345388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250" y="2498"/>
                <a:ext cx="102" cy="624"/>
              </a:xfrm>
              <a:prstGeom prst="leftBrace">
                <a:avLst>
                  <a:gd name="adj1" fmla="val 5098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100">
                  <a:latin typeface="Goudy Old Style" panose="02020502050305020303" pitchFamily="18" charset="0"/>
                </a:endParaRPr>
              </a:p>
            </p:txBody>
          </p:sp>
          <p:sp>
            <p:nvSpPr>
              <p:cNvPr id="46" name="AutoShape 29">
                <a:extLst>
                  <a:ext uri="{FF2B5EF4-FFF2-40B4-BE49-F238E27FC236}">
                    <a16:creationId xmlns:a16="http://schemas.microsoft.com/office/drawing/2014/main" id="{C0AAD6FF-5305-4777-B2CF-0A7D165121D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250" y="3374"/>
                <a:ext cx="102" cy="624"/>
              </a:xfrm>
              <a:prstGeom prst="leftBrace">
                <a:avLst>
                  <a:gd name="adj1" fmla="val 5098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100">
                  <a:latin typeface="Goudy Old Style" panose="02020502050305020303" pitchFamily="18" charset="0"/>
                </a:endParaRPr>
              </a:p>
            </p:txBody>
          </p:sp>
        </p:grpSp>
        <p:cxnSp>
          <p:nvCxnSpPr>
            <p:cNvPr id="14" name="AutoShape 30">
              <a:extLst>
                <a:ext uri="{FF2B5EF4-FFF2-40B4-BE49-F238E27FC236}">
                  <a16:creationId xmlns:a16="http://schemas.microsoft.com/office/drawing/2014/main" id="{E7E777B2-19E0-43B1-8E0A-6F046C2353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18" y="3105"/>
              <a:ext cx="0" cy="2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1">
              <a:extLst>
                <a:ext uri="{FF2B5EF4-FFF2-40B4-BE49-F238E27FC236}">
                  <a16:creationId xmlns:a16="http://schemas.microsoft.com/office/drawing/2014/main" id="{B21C7E20-CE9C-4792-92D2-90ED2F8F72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11" y="3904"/>
              <a:ext cx="0" cy="2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32">
              <a:extLst>
                <a:ext uri="{FF2B5EF4-FFF2-40B4-BE49-F238E27FC236}">
                  <a16:creationId xmlns:a16="http://schemas.microsoft.com/office/drawing/2014/main" id="{6853F7CD-3E81-452B-88BE-CC051125C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628" y="3105"/>
              <a:ext cx="0" cy="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33">
              <a:extLst>
                <a:ext uri="{FF2B5EF4-FFF2-40B4-BE49-F238E27FC236}">
                  <a16:creationId xmlns:a16="http://schemas.microsoft.com/office/drawing/2014/main" id="{02BB5288-4AF9-45AC-8414-2D378A8D83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634" y="3891"/>
              <a:ext cx="0" cy="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0886B884-AB15-41F3-8D6A-AF78EFD5CD7F}"/>
              </a:ext>
            </a:extLst>
          </p:cNvPr>
          <p:cNvSpPr txBox="1"/>
          <p:nvPr/>
        </p:nvSpPr>
        <p:spPr>
          <a:xfrm>
            <a:off x="725557" y="1275936"/>
            <a:ext cx="4507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协议分层与体系结构（邮政系统案例）</a:t>
            </a:r>
          </a:p>
        </p:txBody>
      </p:sp>
      <p:sp>
        <p:nvSpPr>
          <p:cNvPr id="48" name="TextBox 1">
            <a:extLst>
              <a:ext uri="{FF2B5EF4-FFF2-40B4-BE49-F238E27FC236}">
                <a16:creationId xmlns:a16="http://schemas.microsoft.com/office/drawing/2014/main" id="{A5F2149B-8501-4FD7-8890-738F17706312}"/>
              </a:ext>
            </a:extLst>
          </p:cNvPr>
          <p:cNvSpPr txBox="1"/>
          <p:nvPr/>
        </p:nvSpPr>
        <p:spPr>
          <a:xfrm>
            <a:off x="860425" y="246380"/>
            <a:ext cx="3949799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网络体系结构与网络协议</a:t>
            </a:r>
          </a:p>
        </p:txBody>
      </p:sp>
    </p:spTree>
    <p:extLst>
      <p:ext uri="{BB962C8B-B14F-4D97-AF65-F5344CB8AC3E}">
        <p14:creationId xmlns:p14="http://schemas.microsoft.com/office/powerpoint/2010/main" val="281824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52">
            <a:extLst>
              <a:ext uri="{FF2B5EF4-FFF2-40B4-BE49-F238E27FC236}">
                <a16:creationId xmlns:a16="http://schemas.microsoft.com/office/drawing/2014/main" id="{0FE0F7A0-67FC-4F63-901F-58D38824F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773238"/>
            <a:ext cx="5546725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u="sng" dirty="0">
                <a:solidFill>
                  <a:schemeClr val="tx2"/>
                </a:solidFill>
              </a:rPr>
              <a:t>解决通信问题：</a:t>
            </a:r>
            <a:r>
              <a:rPr lang="zh-CN" altLang="en-US" sz="1400" dirty="0">
                <a:solidFill>
                  <a:schemeClr val="tx2"/>
                </a:solidFill>
              </a:rPr>
              <a:t>信号、差错、寻址、交换、接口等系列问题。</a:t>
            </a:r>
            <a:endParaRPr lang="en-US" altLang="zh-CN" sz="1400" dirty="0">
              <a:solidFill>
                <a:schemeClr val="tx2"/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u="sng" dirty="0">
                <a:solidFill>
                  <a:schemeClr val="tx2"/>
                </a:solidFill>
              </a:rPr>
              <a:t>简化复杂问题</a:t>
            </a:r>
            <a:r>
              <a:rPr lang="zh-CN" altLang="en-US" sz="1400" dirty="0">
                <a:solidFill>
                  <a:schemeClr val="tx2"/>
                </a:solidFill>
              </a:rPr>
              <a:t>：设计、实现，抽象结构模型。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u="sng" dirty="0">
                <a:solidFill>
                  <a:schemeClr val="tx2"/>
                </a:solidFill>
              </a:rPr>
              <a:t>层次化模型</a:t>
            </a:r>
            <a:r>
              <a:rPr lang="zh-CN" altLang="en-US" sz="1400" dirty="0">
                <a:solidFill>
                  <a:schemeClr val="tx2"/>
                </a:solidFill>
              </a:rPr>
              <a:t>：化整为零，分而治之、各个击破。 </a:t>
            </a: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BDE52DA8-7840-43FC-8EA9-3975C9D13344}"/>
              </a:ext>
            </a:extLst>
          </p:cNvPr>
          <p:cNvSpPr txBox="1">
            <a:spLocks/>
          </p:cNvSpPr>
          <p:nvPr/>
        </p:nvSpPr>
        <p:spPr bwMode="auto">
          <a:xfrm>
            <a:off x="819149" y="3357564"/>
            <a:ext cx="3164271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800" kern="0" dirty="0">
                <a:solidFill>
                  <a:schemeClr val="tx1"/>
                </a:solidFill>
              </a:rPr>
              <a:t>4. </a:t>
            </a:r>
            <a:r>
              <a:rPr lang="zh-CN" altLang="en-US" sz="1800" kern="0" dirty="0">
                <a:solidFill>
                  <a:schemeClr val="tx1"/>
                </a:solidFill>
              </a:rPr>
              <a:t>分层结构依据原则</a:t>
            </a:r>
            <a:endParaRPr lang="en-US" altLang="zh-CN" sz="1800" kern="0" dirty="0">
              <a:solidFill>
                <a:schemeClr val="tx1"/>
              </a:solidFill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2184118A-2F6F-4508-837D-E69875C8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789363"/>
            <a:ext cx="3384550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2"/>
                </a:solidFill>
                <a:latin typeface="宋体" panose="02010600030101010101" pitchFamily="2" charset="-122"/>
              </a:rPr>
              <a:t>明确规定每层实现的功能和服务。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2"/>
                </a:solidFill>
                <a:latin typeface="宋体" panose="02010600030101010101" pitchFamily="2" charset="-122"/>
              </a:rPr>
              <a:t>每层功能选择有利于标准化。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2"/>
                </a:solidFill>
                <a:latin typeface="宋体" panose="02010600030101010101" pitchFamily="2" charset="-122"/>
              </a:rPr>
              <a:t>层次划分不依赖于具体系统。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2"/>
                </a:solidFill>
                <a:latin typeface="宋体" panose="02010600030101010101" pitchFamily="2" charset="-122"/>
              </a:rPr>
              <a:t>高层使用下层提供的服务接口。</a:t>
            </a:r>
          </a:p>
        </p:txBody>
      </p:sp>
      <p:pic>
        <p:nvPicPr>
          <p:cNvPr id="15" name="图片 13">
            <a:extLst>
              <a:ext uri="{FF2B5EF4-FFF2-40B4-BE49-F238E27FC236}">
                <a16:creationId xmlns:a16="http://schemas.microsoft.com/office/drawing/2014/main" id="{600AB871-012D-4471-9FCC-B316A052C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4866650" cy="22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内容占位符 4">
            <a:extLst>
              <a:ext uri="{FF2B5EF4-FFF2-40B4-BE49-F238E27FC236}">
                <a16:creationId xmlns:a16="http://schemas.microsoft.com/office/drawing/2014/main" id="{9DADB66B-82C0-4B15-8D2A-35FA1530CC3E}"/>
              </a:ext>
            </a:extLst>
          </p:cNvPr>
          <p:cNvSpPr txBox="1">
            <a:spLocks/>
          </p:cNvSpPr>
          <p:nvPr/>
        </p:nvSpPr>
        <p:spPr bwMode="auto">
          <a:xfrm>
            <a:off x="860425" y="1293182"/>
            <a:ext cx="3122996" cy="4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8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18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建立网络体系结构必要性</a:t>
            </a:r>
            <a:endParaRPr lang="en-US" altLang="zh-CN" sz="18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4D7263AA-D810-4297-AD77-E7C6FFB674FA}"/>
              </a:ext>
            </a:extLst>
          </p:cNvPr>
          <p:cNvSpPr txBox="1"/>
          <p:nvPr/>
        </p:nvSpPr>
        <p:spPr>
          <a:xfrm>
            <a:off x="860425" y="246380"/>
            <a:ext cx="3949799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网络体系结构与网络协议</a:t>
            </a:r>
          </a:p>
        </p:txBody>
      </p:sp>
    </p:spTree>
    <p:extLst>
      <p:ext uri="{BB962C8B-B14F-4D97-AF65-F5344CB8AC3E}">
        <p14:creationId xmlns:p14="http://schemas.microsoft.com/office/powerpoint/2010/main" val="9452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4EB24A99-4FC0-4E15-B291-3AC0189D60EC}"/>
              </a:ext>
            </a:extLst>
          </p:cNvPr>
          <p:cNvSpPr txBox="1">
            <a:spLocks/>
          </p:cNvSpPr>
          <p:nvPr/>
        </p:nvSpPr>
        <p:spPr bwMode="auto">
          <a:xfrm>
            <a:off x="900113" y="1393825"/>
            <a:ext cx="300973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原理性的网络体系结构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A288F44C-173B-4BB2-8FCA-682DBE72989E}"/>
              </a:ext>
            </a:extLst>
          </p:cNvPr>
          <p:cNvGrpSpPr>
            <a:grpSpLocks/>
          </p:cNvGrpSpPr>
          <p:nvPr/>
        </p:nvGrpSpPr>
        <p:grpSpPr bwMode="auto">
          <a:xfrm>
            <a:off x="6383995" y="1844674"/>
            <a:ext cx="3443177" cy="3635431"/>
            <a:chOff x="6837" y="11486"/>
            <a:chExt cx="3150" cy="3120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950E00E7-1729-4EBA-92F9-451EAE171B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" y="11486"/>
              <a:ext cx="1575" cy="2496"/>
              <a:chOff x="3372" y="2126"/>
              <a:chExt cx="1575" cy="2496"/>
            </a:xfrm>
          </p:grpSpPr>
          <p:sp>
            <p:nvSpPr>
              <p:cNvPr id="17" name="Text Box 4">
                <a:extLst>
                  <a:ext uri="{FF2B5EF4-FFF2-40B4-BE49-F238E27FC236}">
                    <a16:creationId xmlns:a16="http://schemas.microsoft.com/office/drawing/2014/main" id="{0C8940B0-41D4-4CC3-8A44-52346E882C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2" y="2126"/>
                <a:ext cx="1470" cy="249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176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FFFFFF"/>
                </a:contourClr>
              </a:sp3d>
            </p:spPr>
            <p:txBody>
              <a:bodyPr>
                <a:flatTx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250000"/>
                  </a:lnSpc>
                  <a:defRPr/>
                </a:pPr>
                <a:r>
                  <a:rPr lang="zh-CN" altLang="en-US" sz="1400" dirty="0">
                    <a:latin typeface="Calibri" panose="020F0502020204030204" pitchFamily="34" charset="0"/>
                  </a:rPr>
                  <a:t>应用层</a:t>
                </a:r>
                <a:endParaRPr lang="zh-CN" altLang="en-US" sz="1400" dirty="0">
                  <a:latin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250000"/>
                  </a:lnSpc>
                  <a:defRPr/>
                </a:pPr>
                <a:r>
                  <a:rPr lang="zh-CN" altLang="en-US" sz="1400" dirty="0">
                    <a:latin typeface="Calibri" panose="020F0502020204030204" pitchFamily="34" charset="0"/>
                  </a:rPr>
                  <a:t>传输层</a:t>
                </a:r>
                <a:endParaRPr lang="zh-CN" altLang="en-US" sz="1400" dirty="0">
                  <a:latin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250000"/>
                  </a:lnSpc>
                  <a:defRPr/>
                </a:pPr>
                <a:r>
                  <a:rPr lang="zh-CN" altLang="en-US" sz="1400" dirty="0">
                    <a:latin typeface="Calibri" panose="020F0502020204030204" pitchFamily="34" charset="0"/>
                  </a:rPr>
                  <a:t>网络层</a:t>
                </a:r>
                <a:endParaRPr lang="zh-CN" altLang="en-US" sz="1400" dirty="0">
                  <a:latin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250000"/>
                  </a:lnSpc>
                  <a:defRPr/>
                </a:pPr>
                <a:r>
                  <a:rPr lang="zh-CN" altLang="en-US" sz="1400" dirty="0">
                    <a:latin typeface="Calibri" panose="020F0502020204030204" pitchFamily="34" charset="0"/>
                  </a:rPr>
                  <a:t>数据链路层</a:t>
                </a:r>
                <a:endParaRPr lang="zh-CN" altLang="en-US" sz="1400" dirty="0">
                  <a:latin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250000"/>
                  </a:lnSpc>
                  <a:defRPr/>
                </a:pPr>
                <a:r>
                  <a:rPr lang="zh-CN" altLang="en-US" sz="1400" dirty="0">
                    <a:latin typeface="Calibri" panose="020F0502020204030204" pitchFamily="34" charset="0"/>
                  </a:rPr>
                  <a:t>物理层</a:t>
                </a:r>
                <a:endParaRPr lang="zh-CN" altLang="zh-CN" sz="1400" dirty="0"/>
              </a:p>
            </p:txBody>
          </p:sp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1142B8C-639F-4CFA-A65F-21674CEF0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2" y="2529"/>
                <a:ext cx="1575" cy="156"/>
              </a:xfrm>
              <a:custGeom>
                <a:avLst/>
                <a:gdLst>
                  <a:gd name="T0" fmla="*/ 0 w 1575"/>
                  <a:gd name="T1" fmla="*/ 156 h 156"/>
                  <a:gd name="T2" fmla="*/ 1470 w 1575"/>
                  <a:gd name="T3" fmla="*/ 156 h 156"/>
                  <a:gd name="T4" fmla="*/ 1575 w 1575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575"/>
                  <a:gd name="T10" fmla="*/ 0 h 156"/>
                  <a:gd name="T11" fmla="*/ 1575 w 1575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75" h="156">
                    <a:moveTo>
                      <a:pt x="0" y="156"/>
                    </a:moveTo>
                    <a:lnTo>
                      <a:pt x="1470" y="156"/>
                    </a:lnTo>
                    <a:lnTo>
                      <a:pt x="157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120F40E4-D352-474D-87AE-E6CA8BB11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2" y="2984"/>
                <a:ext cx="1575" cy="156"/>
              </a:xfrm>
              <a:custGeom>
                <a:avLst/>
                <a:gdLst>
                  <a:gd name="T0" fmla="*/ 0 w 1575"/>
                  <a:gd name="T1" fmla="*/ 156 h 156"/>
                  <a:gd name="T2" fmla="*/ 1470 w 1575"/>
                  <a:gd name="T3" fmla="*/ 156 h 156"/>
                  <a:gd name="T4" fmla="*/ 1575 w 1575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575"/>
                  <a:gd name="T10" fmla="*/ 0 h 156"/>
                  <a:gd name="T11" fmla="*/ 1575 w 1575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75" h="156">
                    <a:moveTo>
                      <a:pt x="0" y="156"/>
                    </a:moveTo>
                    <a:lnTo>
                      <a:pt x="1470" y="156"/>
                    </a:lnTo>
                    <a:lnTo>
                      <a:pt x="157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AF76012D-0743-4C0D-8274-B7B6BE681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2" y="3465"/>
                <a:ext cx="1575" cy="156"/>
              </a:xfrm>
              <a:custGeom>
                <a:avLst/>
                <a:gdLst>
                  <a:gd name="T0" fmla="*/ 0 w 1575"/>
                  <a:gd name="T1" fmla="*/ 156 h 156"/>
                  <a:gd name="T2" fmla="*/ 1470 w 1575"/>
                  <a:gd name="T3" fmla="*/ 156 h 156"/>
                  <a:gd name="T4" fmla="*/ 1575 w 1575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575"/>
                  <a:gd name="T10" fmla="*/ 0 h 156"/>
                  <a:gd name="T11" fmla="*/ 1575 w 1575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75" h="156">
                    <a:moveTo>
                      <a:pt x="0" y="156"/>
                    </a:moveTo>
                    <a:lnTo>
                      <a:pt x="1470" y="156"/>
                    </a:lnTo>
                    <a:lnTo>
                      <a:pt x="157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56222BE8-3511-4464-9EA6-EAB868C67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2" y="3920"/>
                <a:ext cx="1575" cy="156"/>
              </a:xfrm>
              <a:custGeom>
                <a:avLst/>
                <a:gdLst>
                  <a:gd name="T0" fmla="*/ 0 w 1575"/>
                  <a:gd name="T1" fmla="*/ 156 h 156"/>
                  <a:gd name="T2" fmla="*/ 1470 w 1575"/>
                  <a:gd name="T3" fmla="*/ 156 h 156"/>
                  <a:gd name="T4" fmla="*/ 1575 w 1575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575"/>
                  <a:gd name="T10" fmla="*/ 0 h 156"/>
                  <a:gd name="T11" fmla="*/ 1575 w 1575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75" h="156">
                    <a:moveTo>
                      <a:pt x="0" y="156"/>
                    </a:moveTo>
                    <a:lnTo>
                      <a:pt x="1470" y="156"/>
                    </a:lnTo>
                    <a:lnTo>
                      <a:pt x="157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835E8125-7FDF-4A63-B94C-E958B32F0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2" y="11552"/>
              <a:ext cx="210" cy="2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250000"/>
                </a:lnSpc>
              </a:pP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algn="r" eaLnBrk="1" hangingPunct="1">
                <a:lnSpc>
                  <a:spcPct val="250000"/>
                </a:lnSpc>
              </a:pP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algn="r" eaLnBrk="1" hangingPunct="1">
                <a:lnSpc>
                  <a:spcPct val="250000"/>
                </a:lnSpc>
              </a:pP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algn="r" eaLnBrk="1" hangingPunct="1">
                <a:lnSpc>
                  <a:spcPct val="250000"/>
                </a:lnSpc>
              </a:pP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algn="r" eaLnBrk="1" hangingPunct="1">
                <a:lnSpc>
                  <a:spcPct val="250000"/>
                </a:lnSpc>
              </a:pP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zh-CN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857F3FAC-B6CA-48AD-8B43-73DA020BE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7" y="13983"/>
              <a:ext cx="3150" cy="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>
                  <a:latin typeface="Calibri" panose="020F0502020204030204" pitchFamily="34" charset="0"/>
                </a:rPr>
                <a:t> </a:t>
              </a:r>
            </a:p>
            <a:p>
              <a:pPr algn="ctr" eaLnBrk="1" hangingPunct="1"/>
              <a:r>
                <a:rPr lang="zh-CN" altLang="en-US" sz="1400">
                  <a:solidFill>
                    <a:schemeClr val="tx2"/>
                  </a:solidFill>
                  <a:latin typeface="Calibri" panose="020F0502020204030204" pitchFamily="34" charset="0"/>
                </a:rPr>
                <a:t>原理性的网络体系结构</a:t>
              </a:r>
              <a:endParaRPr lang="zh-CN" altLang="zh-CN" sz="1400">
                <a:solidFill>
                  <a:schemeClr val="tx2"/>
                </a:solidFill>
              </a:endParaRPr>
            </a:p>
          </p:txBody>
        </p:sp>
      </p:grpSp>
      <p:sp>
        <p:nvSpPr>
          <p:cNvPr id="22" name="矩形 52">
            <a:extLst>
              <a:ext uri="{FF2B5EF4-FFF2-40B4-BE49-F238E27FC236}">
                <a16:creationId xmlns:a16="http://schemas.microsoft.com/office/drawing/2014/main" id="{A887C25B-E79D-4AA9-93B1-32CC57073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3" y="1844675"/>
            <a:ext cx="54133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物理层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：规定物理接口，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比特流透明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传输。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数据链路层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：实现逻辑链路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上无差错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数据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帧传输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网络层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：实现网络分组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传输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，解决寻址、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路由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、转发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传输层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：实现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进程之间可靠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无差错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的端到端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通信。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应用层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：根据应用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进程通信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要求，</a:t>
            </a:r>
            <a:r>
              <a:rPr lang="zh-CN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满足用户的需要。</a:t>
            </a:r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A70373CD-8831-4C45-B3EF-AAE84E543269}"/>
              </a:ext>
            </a:extLst>
          </p:cNvPr>
          <p:cNvSpPr txBox="1"/>
          <p:nvPr/>
        </p:nvSpPr>
        <p:spPr>
          <a:xfrm>
            <a:off x="860425" y="246380"/>
            <a:ext cx="3949799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网络体系结构与网络协议</a:t>
            </a:r>
          </a:p>
        </p:txBody>
      </p:sp>
    </p:spTree>
    <p:extLst>
      <p:ext uri="{BB962C8B-B14F-4D97-AF65-F5344CB8AC3E}">
        <p14:creationId xmlns:p14="http://schemas.microsoft.com/office/powerpoint/2010/main" val="8634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TextBox 1">
            <a:extLst>
              <a:ext uri="{FF2B5EF4-FFF2-40B4-BE49-F238E27FC236}">
                <a16:creationId xmlns:a16="http://schemas.microsoft.com/office/drawing/2014/main" id="{A70373CD-8831-4C45-B3EF-AAE84E543269}"/>
              </a:ext>
            </a:extLst>
          </p:cNvPr>
          <p:cNvSpPr txBox="1"/>
          <p:nvPr/>
        </p:nvSpPr>
        <p:spPr>
          <a:xfrm>
            <a:off x="860425" y="246380"/>
            <a:ext cx="3949799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网络体系结构与网络协议</a:t>
            </a:r>
          </a:p>
        </p:txBody>
      </p:sp>
      <p:graphicFrame>
        <p:nvGraphicFramePr>
          <p:cNvPr id="24" name="Object 1">
            <a:extLst>
              <a:ext uri="{FF2B5EF4-FFF2-40B4-BE49-F238E27FC236}">
                <a16:creationId xmlns:a16="http://schemas.microsoft.com/office/drawing/2014/main" id="{71E696C3-757B-43D9-BA50-144E20C779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748164"/>
              </p:ext>
            </p:extLst>
          </p:nvPr>
        </p:nvGraphicFramePr>
        <p:xfrm>
          <a:off x="3156251" y="1581944"/>
          <a:ext cx="6310313" cy="405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81630" imgH="3078324" progId="Visio.Drawing.11">
                  <p:embed/>
                </p:oleObj>
              </mc:Choice>
              <mc:Fallback>
                <p:oleObj name="Visio" r:id="rId2" imgW="4381630" imgH="3078324" progId="Visio.Drawing.11">
                  <p:embed/>
                  <p:pic>
                    <p:nvPicPr>
                      <p:cNvPr id="58379" name="Object 1">
                        <a:extLst>
                          <a:ext uri="{FF2B5EF4-FFF2-40B4-BE49-F238E27FC236}">
                            <a16:creationId xmlns:a16="http://schemas.microsoft.com/office/drawing/2014/main" id="{56E6EFF9-2E35-4EC5-9493-DC4E5E71FB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251" y="1581944"/>
                        <a:ext cx="6310313" cy="405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1">
            <a:extLst>
              <a:ext uri="{FF2B5EF4-FFF2-40B4-BE49-F238E27FC236}">
                <a16:creationId xmlns:a16="http://schemas.microsoft.com/office/drawing/2014/main" id="{55415720-3C6E-478D-9CCE-E73C865E3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4795" y="3167062"/>
            <a:ext cx="36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chemeClr val="tx2"/>
                </a:solidFill>
              </a:rPr>
              <a:t>解</a:t>
            </a:r>
            <a:endParaRPr lang="en-US" altLang="zh-CN" sz="1400" dirty="0">
              <a:solidFill>
                <a:schemeClr val="tx2"/>
              </a:solidFill>
            </a:endParaRPr>
          </a:p>
          <a:p>
            <a:r>
              <a:rPr lang="zh-CN" altLang="en-US" sz="1400" dirty="0">
                <a:solidFill>
                  <a:schemeClr val="tx2"/>
                </a:solidFill>
              </a:rPr>
              <a:t>封</a:t>
            </a:r>
            <a:endParaRPr lang="en-US" altLang="zh-CN" sz="1400" dirty="0">
              <a:solidFill>
                <a:schemeClr val="tx2"/>
              </a:solidFill>
            </a:endParaRPr>
          </a:p>
        </p:txBody>
      </p:sp>
      <p:sp>
        <p:nvSpPr>
          <p:cNvPr id="29" name="矩形 13">
            <a:extLst>
              <a:ext uri="{FF2B5EF4-FFF2-40B4-BE49-F238E27FC236}">
                <a16:creationId xmlns:a16="http://schemas.microsoft.com/office/drawing/2014/main" id="{3390CF90-F8B1-4079-8BE0-E57FD5BA2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6" y="3167061"/>
            <a:ext cx="36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chemeClr val="tx2"/>
                </a:solidFill>
              </a:rPr>
              <a:t>封</a:t>
            </a:r>
            <a:endParaRPr lang="en-US" altLang="zh-CN" sz="1400" dirty="0">
              <a:solidFill>
                <a:schemeClr val="tx2"/>
              </a:solidFill>
            </a:endParaRPr>
          </a:p>
          <a:p>
            <a:r>
              <a:rPr lang="zh-CN" altLang="en-US" sz="1400" dirty="0">
                <a:solidFill>
                  <a:schemeClr val="tx2"/>
                </a:solidFill>
              </a:rPr>
              <a:t>装</a:t>
            </a:r>
          </a:p>
        </p:txBody>
      </p:sp>
      <p:sp>
        <p:nvSpPr>
          <p:cNvPr id="30" name="矩形 2">
            <a:extLst>
              <a:ext uri="{FF2B5EF4-FFF2-40B4-BE49-F238E27FC236}">
                <a16:creationId xmlns:a16="http://schemas.microsoft.com/office/drawing/2014/main" id="{9DE499CC-C261-4E0E-806F-F0ED6CD73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653580"/>
            <a:ext cx="8208962" cy="77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</a:rPr>
              <a:t>封装：上一层协议数据单元添加头部信息，形成新的协议数据单元。</a:t>
            </a:r>
            <a:endParaRPr lang="en-US" altLang="zh-CN" sz="1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</a:rPr>
              <a:t>解封：剥离相邻下一层传递的协议数据单元头部后，交给相邻上层。</a:t>
            </a:r>
          </a:p>
        </p:txBody>
      </p:sp>
      <p:sp>
        <p:nvSpPr>
          <p:cNvPr id="31" name="内容占位符 4">
            <a:extLst>
              <a:ext uri="{FF2B5EF4-FFF2-40B4-BE49-F238E27FC236}">
                <a16:creationId xmlns:a16="http://schemas.microsoft.com/office/drawing/2014/main" id="{3F631B8E-8662-4E83-A2D5-0E1ECB23140C}"/>
              </a:ext>
            </a:extLst>
          </p:cNvPr>
          <p:cNvSpPr txBox="1">
            <a:spLocks/>
          </p:cNvSpPr>
          <p:nvPr/>
        </p:nvSpPr>
        <p:spPr bwMode="auto">
          <a:xfrm>
            <a:off x="971550" y="1311275"/>
            <a:ext cx="3529013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封装协议数据单元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24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TextBox 1">
            <a:extLst>
              <a:ext uri="{FF2B5EF4-FFF2-40B4-BE49-F238E27FC236}">
                <a16:creationId xmlns:a16="http://schemas.microsoft.com/office/drawing/2014/main" id="{A70373CD-8831-4C45-B3EF-AAE84E543269}"/>
              </a:ext>
            </a:extLst>
          </p:cNvPr>
          <p:cNvSpPr txBox="1"/>
          <p:nvPr/>
        </p:nvSpPr>
        <p:spPr>
          <a:xfrm>
            <a:off x="860425" y="246380"/>
            <a:ext cx="3949799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网络体系结构与网络协议</a:t>
            </a:r>
          </a:p>
        </p:txBody>
      </p:sp>
      <p:sp>
        <p:nvSpPr>
          <p:cNvPr id="24" name="内容占位符 4">
            <a:extLst>
              <a:ext uri="{FF2B5EF4-FFF2-40B4-BE49-F238E27FC236}">
                <a16:creationId xmlns:a16="http://schemas.microsoft.com/office/drawing/2014/main" id="{F0F01136-890B-4287-A7E7-7BE35978302F}"/>
              </a:ext>
            </a:extLst>
          </p:cNvPr>
          <p:cNvSpPr txBox="1">
            <a:spLocks/>
          </p:cNvSpPr>
          <p:nvPr/>
        </p:nvSpPr>
        <p:spPr bwMode="auto">
          <a:xfrm>
            <a:off x="860425" y="1287464"/>
            <a:ext cx="468153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7.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两大网络体系结构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8" name="Group 3">
            <a:extLst>
              <a:ext uri="{FF2B5EF4-FFF2-40B4-BE49-F238E27FC236}">
                <a16:creationId xmlns:a16="http://schemas.microsoft.com/office/drawing/2014/main" id="{50B9CCF1-996B-46CB-AD12-D6FC0F1FC4E1}"/>
              </a:ext>
            </a:extLst>
          </p:cNvPr>
          <p:cNvGrpSpPr>
            <a:grpSpLocks/>
          </p:cNvGrpSpPr>
          <p:nvPr/>
        </p:nvGrpSpPr>
        <p:grpSpPr bwMode="auto">
          <a:xfrm>
            <a:off x="2426604" y="1852351"/>
            <a:ext cx="4964113" cy="3975100"/>
            <a:chOff x="5265" y="11359"/>
            <a:chExt cx="5355" cy="4082"/>
          </a:xfrm>
        </p:grpSpPr>
        <p:grpSp>
          <p:nvGrpSpPr>
            <p:cNvPr id="29" name="Group 4">
              <a:extLst>
                <a:ext uri="{FF2B5EF4-FFF2-40B4-BE49-F238E27FC236}">
                  <a16:creationId xmlns:a16="http://schemas.microsoft.com/office/drawing/2014/main" id="{FF19BF6F-05C9-45B6-A55A-BEA90EC01E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5" y="11359"/>
              <a:ext cx="5355" cy="4082"/>
              <a:chOff x="3162" y="1788"/>
              <a:chExt cx="5355" cy="4082"/>
            </a:xfrm>
          </p:grpSpPr>
          <p:grpSp>
            <p:nvGrpSpPr>
              <p:cNvPr id="35" name="Group 5">
                <a:extLst>
                  <a:ext uri="{FF2B5EF4-FFF2-40B4-BE49-F238E27FC236}">
                    <a16:creationId xmlns:a16="http://schemas.microsoft.com/office/drawing/2014/main" id="{61A23264-F283-4615-8960-4231CC3435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7" y="2126"/>
                <a:ext cx="1890" cy="2964"/>
                <a:chOff x="3687" y="2126"/>
                <a:chExt cx="1890" cy="2964"/>
              </a:xfrm>
            </p:grpSpPr>
            <p:grpSp>
              <p:nvGrpSpPr>
                <p:cNvPr id="46" name="Group 6">
                  <a:extLst>
                    <a:ext uri="{FF2B5EF4-FFF2-40B4-BE49-F238E27FC236}">
                      <a16:creationId xmlns:a16="http://schemas.microsoft.com/office/drawing/2014/main" id="{9F9D4BF6-670F-4733-886A-AAF7079D18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87" y="2126"/>
                  <a:ext cx="1890" cy="2964"/>
                  <a:chOff x="3687" y="2126"/>
                  <a:chExt cx="1890" cy="2964"/>
                </a:xfrm>
              </p:grpSpPr>
              <p:sp>
                <p:nvSpPr>
                  <p:cNvPr id="54" name="AutoShape 7">
                    <a:extLst>
                      <a:ext uri="{FF2B5EF4-FFF2-40B4-BE49-F238E27FC236}">
                        <a16:creationId xmlns:a16="http://schemas.microsoft.com/office/drawing/2014/main" id="{013E9686-7154-46BE-B9F3-E071D4C876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89" y="2124"/>
                    <a:ext cx="1885" cy="2969"/>
                  </a:xfrm>
                  <a:prstGeom prst="cube">
                    <a:avLst>
                      <a:gd name="adj" fmla="val 6718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defRPr/>
                    </a:pPr>
                    <a:endParaRPr lang="zh-CN" altLang="en-US" sz="1400">
                      <a:solidFill>
                        <a:schemeClr val="bg1"/>
                      </a:solidFill>
                      <a:latin typeface="Goudy Old Style" panose="02020502050305020303" pitchFamily="18" charset="0"/>
                    </a:endParaRPr>
                  </a:p>
                </p:txBody>
              </p:sp>
              <p:sp>
                <p:nvSpPr>
                  <p:cNvPr id="55" name="Text Box 8">
                    <a:extLst>
                      <a:ext uri="{FF2B5EF4-FFF2-40B4-BE49-F238E27FC236}">
                        <a16:creationId xmlns:a16="http://schemas.microsoft.com/office/drawing/2014/main" id="{D9190201-BF10-485A-B31F-66C29612D38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94" y="2267"/>
                    <a:ext cx="1528" cy="249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pPr algn="just" eaLnBrk="1" hangingPunct="1">
                      <a:lnSpc>
                        <a:spcPts val="3000"/>
                      </a:lnSpc>
                      <a:buFont typeface="Calibri" pitchFamily="34" charset="0"/>
                      <a:buChar char="7"/>
                      <a:defRPr/>
                    </a:pPr>
                    <a:r>
                      <a:rPr lang="zh-CN" altLang="en-US" sz="1400" dirty="0">
                        <a:latin typeface="Calibri" pitchFamily="34" charset="0"/>
                        <a:cs typeface="宋体" pitchFamily="2" charset="-122"/>
                      </a:rPr>
                      <a:t>   应用层</a:t>
                    </a:r>
                    <a:endParaRPr lang="zh-CN" altLang="en-US" sz="1400" dirty="0">
                      <a:latin typeface="Times New Roman" pitchFamily="18" charset="0"/>
                      <a:cs typeface="宋体" pitchFamily="2" charset="-122"/>
                    </a:endParaRPr>
                  </a:p>
                  <a:p>
                    <a:pPr algn="just" eaLnBrk="1" hangingPunct="1">
                      <a:lnSpc>
                        <a:spcPts val="3000"/>
                      </a:lnSpc>
                      <a:buFont typeface="Calibri" pitchFamily="34" charset="0"/>
                      <a:buChar char="6"/>
                      <a:defRPr/>
                    </a:pPr>
                    <a:r>
                      <a:rPr lang="zh-CN" altLang="en-US" sz="1400" dirty="0">
                        <a:latin typeface="Calibri" pitchFamily="34" charset="0"/>
                        <a:cs typeface="宋体" pitchFamily="2" charset="-122"/>
                      </a:rPr>
                      <a:t>   表示层</a:t>
                    </a:r>
                    <a:endParaRPr lang="zh-CN" altLang="en-US" sz="1400" dirty="0">
                      <a:latin typeface="Times New Roman" pitchFamily="18" charset="0"/>
                      <a:cs typeface="宋体" pitchFamily="2" charset="-122"/>
                    </a:endParaRPr>
                  </a:p>
                  <a:p>
                    <a:pPr algn="just" eaLnBrk="1" hangingPunct="1">
                      <a:lnSpc>
                        <a:spcPts val="3000"/>
                      </a:lnSpc>
                      <a:buFont typeface="Calibri" pitchFamily="34" charset="0"/>
                      <a:buChar char="5"/>
                      <a:defRPr/>
                    </a:pPr>
                    <a:r>
                      <a:rPr lang="zh-CN" altLang="en-US" sz="1400" dirty="0">
                        <a:latin typeface="Calibri" pitchFamily="34" charset="0"/>
                        <a:cs typeface="宋体" pitchFamily="2" charset="-122"/>
                      </a:rPr>
                      <a:t>   会话层</a:t>
                    </a:r>
                    <a:endParaRPr lang="zh-CN" altLang="en-US" sz="1400" dirty="0">
                      <a:latin typeface="Times New Roman" pitchFamily="18" charset="0"/>
                      <a:cs typeface="宋体" pitchFamily="2" charset="-122"/>
                    </a:endParaRPr>
                  </a:p>
                  <a:p>
                    <a:pPr algn="just" eaLnBrk="1" hangingPunct="1">
                      <a:lnSpc>
                        <a:spcPts val="3000"/>
                      </a:lnSpc>
                      <a:buFont typeface="Calibri" pitchFamily="34" charset="0"/>
                      <a:buChar char="4"/>
                      <a:defRPr/>
                    </a:pPr>
                    <a:r>
                      <a:rPr lang="zh-CN" altLang="en-US" sz="1400" dirty="0">
                        <a:latin typeface="Calibri" pitchFamily="34" charset="0"/>
                        <a:cs typeface="宋体" pitchFamily="2" charset="-122"/>
                      </a:rPr>
                      <a:t>   传输层</a:t>
                    </a:r>
                    <a:endParaRPr lang="zh-CN" altLang="en-US" sz="1400" dirty="0">
                      <a:latin typeface="Times New Roman" pitchFamily="18" charset="0"/>
                      <a:cs typeface="宋体" pitchFamily="2" charset="-122"/>
                    </a:endParaRPr>
                  </a:p>
                  <a:p>
                    <a:pPr algn="just" eaLnBrk="1" hangingPunct="1">
                      <a:lnSpc>
                        <a:spcPts val="3000"/>
                      </a:lnSpc>
                      <a:buFont typeface="Calibri" pitchFamily="34" charset="0"/>
                      <a:buChar char="3"/>
                      <a:defRPr/>
                    </a:pPr>
                    <a:r>
                      <a:rPr lang="zh-CN" altLang="en-US" sz="1400" dirty="0">
                        <a:latin typeface="Calibri" pitchFamily="34" charset="0"/>
                        <a:cs typeface="宋体" pitchFamily="2" charset="-122"/>
                      </a:rPr>
                      <a:t>   网络层</a:t>
                    </a:r>
                    <a:endParaRPr lang="zh-CN" altLang="en-US" sz="1400" dirty="0">
                      <a:latin typeface="Times New Roman" pitchFamily="18" charset="0"/>
                      <a:cs typeface="宋体" pitchFamily="2" charset="-122"/>
                    </a:endParaRPr>
                  </a:p>
                  <a:p>
                    <a:pPr algn="just" eaLnBrk="1" hangingPunct="1">
                      <a:lnSpc>
                        <a:spcPts val="3000"/>
                      </a:lnSpc>
                      <a:buFont typeface="Calibri" pitchFamily="34" charset="0"/>
                      <a:buChar char="2"/>
                      <a:defRPr/>
                    </a:pPr>
                    <a:r>
                      <a:rPr lang="zh-CN" altLang="en-US" sz="1400" dirty="0">
                        <a:latin typeface="Calibri" pitchFamily="34" charset="0"/>
                        <a:cs typeface="宋体" pitchFamily="2" charset="-122"/>
                      </a:rPr>
                      <a:t>   </a:t>
                    </a:r>
                    <a:r>
                      <a:rPr lang="zh-CN" altLang="en-US" sz="1200" kern="0" dirty="0">
                        <a:latin typeface="Calibri" pitchFamily="34" charset="0"/>
                        <a:cs typeface="宋体" pitchFamily="2" charset="-122"/>
                      </a:rPr>
                      <a:t>数据链路层</a:t>
                    </a:r>
                    <a:endParaRPr lang="zh-CN" altLang="en-US" sz="1400" kern="0" dirty="0">
                      <a:latin typeface="Times New Roman" pitchFamily="18" charset="0"/>
                      <a:cs typeface="宋体" pitchFamily="2" charset="-122"/>
                    </a:endParaRPr>
                  </a:p>
                  <a:p>
                    <a:pPr algn="just" eaLnBrk="1" hangingPunct="1">
                      <a:lnSpc>
                        <a:spcPts val="3000"/>
                      </a:lnSpc>
                      <a:defRPr/>
                    </a:pPr>
                    <a:r>
                      <a:rPr lang="en-US" altLang="zh-CN" sz="1400" dirty="0">
                        <a:latin typeface="Calibri" pitchFamily="34" charset="0"/>
                        <a:cs typeface="宋体" pitchFamily="2" charset="-122"/>
                      </a:rPr>
                      <a:t>1   </a:t>
                    </a:r>
                    <a:r>
                      <a:rPr lang="zh-CN" altLang="en-US" sz="1400" dirty="0">
                        <a:latin typeface="Calibri" pitchFamily="34" charset="0"/>
                        <a:cs typeface="宋体" pitchFamily="2" charset="-122"/>
                      </a:rPr>
                      <a:t>物理层</a:t>
                    </a:r>
                    <a:endParaRPr lang="zh-CN" sz="1400" dirty="0">
                      <a:cs typeface="宋体" pitchFamily="2" charset="-122"/>
                    </a:endParaRPr>
                  </a:p>
                </p:txBody>
              </p:sp>
            </p:grpSp>
            <p:grpSp>
              <p:nvGrpSpPr>
                <p:cNvPr id="47" name="Group 9">
                  <a:extLst>
                    <a:ext uri="{FF2B5EF4-FFF2-40B4-BE49-F238E27FC236}">
                      <a16:creationId xmlns:a16="http://schemas.microsoft.com/office/drawing/2014/main" id="{F66ACD66-7806-41F1-9EBD-9768566EF6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87" y="2594"/>
                  <a:ext cx="1890" cy="1989"/>
                  <a:chOff x="3687" y="2594"/>
                  <a:chExt cx="1890" cy="1989"/>
                </a:xfrm>
              </p:grpSpPr>
              <p:sp>
                <p:nvSpPr>
                  <p:cNvPr id="48" name="Freeform 10">
                    <a:extLst>
                      <a:ext uri="{FF2B5EF4-FFF2-40B4-BE49-F238E27FC236}">
                        <a16:creationId xmlns:a16="http://schemas.microsoft.com/office/drawing/2014/main" id="{891F393C-0140-47BC-9C05-30715C95DA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" y="2594"/>
                    <a:ext cx="1890" cy="156"/>
                  </a:xfrm>
                  <a:custGeom>
                    <a:avLst/>
                    <a:gdLst>
                      <a:gd name="T0" fmla="*/ 0 w 1890"/>
                      <a:gd name="T1" fmla="*/ 156 h 156"/>
                      <a:gd name="T2" fmla="*/ 1785 w 1890"/>
                      <a:gd name="T3" fmla="*/ 156 h 156"/>
                      <a:gd name="T4" fmla="*/ 1890 w 1890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890"/>
                      <a:gd name="T10" fmla="*/ 0 h 156"/>
                      <a:gd name="T11" fmla="*/ 1890 w 1890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0" h="156">
                        <a:moveTo>
                          <a:pt x="0" y="156"/>
                        </a:moveTo>
                        <a:lnTo>
                          <a:pt x="1785" y="156"/>
                        </a:lnTo>
                        <a:lnTo>
                          <a:pt x="189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1">
                    <a:extLst>
                      <a:ext uri="{FF2B5EF4-FFF2-40B4-BE49-F238E27FC236}">
                        <a16:creationId xmlns:a16="http://schemas.microsoft.com/office/drawing/2014/main" id="{2DCCE71D-D033-4783-9862-1C8281EAD4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" y="2984"/>
                    <a:ext cx="1890" cy="156"/>
                  </a:xfrm>
                  <a:custGeom>
                    <a:avLst/>
                    <a:gdLst>
                      <a:gd name="T0" fmla="*/ 0 w 1890"/>
                      <a:gd name="T1" fmla="*/ 156 h 156"/>
                      <a:gd name="T2" fmla="*/ 1785 w 1890"/>
                      <a:gd name="T3" fmla="*/ 156 h 156"/>
                      <a:gd name="T4" fmla="*/ 1890 w 1890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890"/>
                      <a:gd name="T10" fmla="*/ 0 h 156"/>
                      <a:gd name="T11" fmla="*/ 1890 w 1890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0" h="156">
                        <a:moveTo>
                          <a:pt x="0" y="156"/>
                        </a:moveTo>
                        <a:lnTo>
                          <a:pt x="1785" y="156"/>
                        </a:lnTo>
                        <a:lnTo>
                          <a:pt x="189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2">
                    <a:extLst>
                      <a:ext uri="{FF2B5EF4-FFF2-40B4-BE49-F238E27FC236}">
                        <a16:creationId xmlns:a16="http://schemas.microsoft.com/office/drawing/2014/main" id="{5004A19F-09A6-49B7-961F-485E8475A9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" y="3322"/>
                    <a:ext cx="1890" cy="156"/>
                  </a:xfrm>
                  <a:custGeom>
                    <a:avLst/>
                    <a:gdLst>
                      <a:gd name="T0" fmla="*/ 0 w 1890"/>
                      <a:gd name="T1" fmla="*/ 156 h 156"/>
                      <a:gd name="T2" fmla="*/ 1785 w 1890"/>
                      <a:gd name="T3" fmla="*/ 156 h 156"/>
                      <a:gd name="T4" fmla="*/ 1890 w 1890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890"/>
                      <a:gd name="T10" fmla="*/ 0 h 156"/>
                      <a:gd name="T11" fmla="*/ 1890 w 1890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0" h="156">
                        <a:moveTo>
                          <a:pt x="0" y="156"/>
                        </a:moveTo>
                        <a:lnTo>
                          <a:pt x="1785" y="156"/>
                        </a:lnTo>
                        <a:lnTo>
                          <a:pt x="189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3">
                    <a:extLst>
                      <a:ext uri="{FF2B5EF4-FFF2-40B4-BE49-F238E27FC236}">
                        <a16:creationId xmlns:a16="http://schemas.microsoft.com/office/drawing/2014/main" id="{5AFE4B3E-AD85-4102-9473-57677CCA78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" y="3686"/>
                    <a:ext cx="1890" cy="156"/>
                  </a:xfrm>
                  <a:custGeom>
                    <a:avLst/>
                    <a:gdLst>
                      <a:gd name="T0" fmla="*/ 0 w 1890"/>
                      <a:gd name="T1" fmla="*/ 156 h 156"/>
                      <a:gd name="T2" fmla="*/ 1785 w 1890"/>
                      <a:gd name="T3" fmla="*/ 156 h 156"/>
                      <a:gd name="T4" fmla="*/ 1890 w 1890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890"/>
                      <a:gd name="T10" fmla="*/ 0 h 156"/>
                      <a:gd name="T11" fmla="*/ 1890 w 1890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0" h="156">
                        <a:moveTo>
                          <a:pt x="0" y="156"/>
                        </a:moveTo>
                        <a:lnTo>
                          <a:pt x="1785" y="156"/>
                        </a:lnTo>
                        <a:lnTo>
                          <a:pt x="189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4">
                    <a:extLst>
                      <a:ext uri="{FF2B5EF4-FFF2-40B4-BE49-F238E27FC236}">
                        <a16:creationId xmlns:a16="http://schemas.microsoft.com/office/drawing/2014/main" id="{2C740B94-A6F7-4206-8FD2-D8A270462F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" y="4050"/>
                    <a:ext cx="1890" cy="156"/>
                  </a:xfrm>
                  <a:custGeom>
                    <a:avLst/>
                    <a:gdLst>
                      <a:gd name="T0" fmla="*/ 0 w 1890"/>
                      <a:gd name="T1" fmla="*/ 156 h 156"/>
                      <a:gd name="T2" fmla="*/ 1785 w 1890"/>
                      <a:gd name="T3" fmla="*/ 156 h 156"/>
                      <a:gd name="T4" fmla="*/ 1890 w 1890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890"/>
                      <a:gd name="T10" fmla="*/ 0 h 156"/>
                      <a:gd name="T11" fmla="*/ 1890 w 1890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0" h="156">
                        <a:moveTo>
                          <a:pt x="0" y="156"/>
                        </a:moveTo>
                        <a:lnTo>
                          <a:pt x="1785" y="156"/>
                        </a:lnTo>
                        <a:lnTo>
                          <a:pt x="189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5">
                    <a:extLst>
                      <a:ext uri="{FF2B5EF4-FFF2-40B4-BE49-F238E27FC236}">
                        <a16:creationId xmlns:a16="http://schemas.microsoft.com/office/drawing/2014/main" id="{7CC444E9-E985-46CB-9559-743C7662F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" y="4427"/>
                    <a:ext cx="1890" cy="156"/>
                  </a:xfrm>
                  <a:custGeom>
                    <a:avLst/>
                    <a:gdLst>
                      <a:gd name="T0" fmla="*/ 0 w 1890"/>
                      <a:gd name="T1" fmla="*/ 156 h 156"/>
                      <a:gd name="T2" fmla="*/ 1785 w 1890"/>
                      <a:gd name="T3" fmla="*/ 156 h 156"/>
                      <a:gd name="T4" fmla="*/ 1890 w 1890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890"/>
                      <a:gd name="T10" fmla="*/ 0 h 156"/>
                      <a:gd name="T11" fmla="*/ 1890 w 1890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0" h="156">
                        <a:moveTo>
                          <a:pt x="0" y="156"/>
                        </a:moveTo>
                        <a:lnTo>
                          <a:pt x="1785" y="156"/>
                        </a:lnTo>
                        <a:lnTo>
                          <a:pt x="189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6" name="Group 16">
                <a:extLst>
                  <a:ext uri="{FF2B5EF4-FFF2-40B4-BE49-F238E27FC236}">
                    <a16:creationId xmlns:a16="http://schemas.microsoft.com/office/drawing/2014/main" id="{0EA570D0-466D-474E-8318-A375575D69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84" y="2126"/>
                <a:ext cx="2008" cy="2964"/>
                <a:chOff x="5984" y="2126"/>
                <a:chExt cx="2008" cy="2964"/>
              </a:xfrm>
            </p:grpSpPr>
            <p:sp>
              <p:nvSpPr>
                <p:cNvPr id="40" name="AutoShape 17">
                  <a:extLst>
                    <a:ext uri="{FF2B5EF4-FFF2-40B4-BE49-F238E27FC236}">
                      <a16:creationId xmlns:a16="http://schemas.microsoft.com/office/drawing/2014/main" id="{F2962BF8-C052-4436-8C64-185CC5C8B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7" y="2126"/>
                  <a:ext cx="1995" cy="2964"/>
                </a:xfrm>
                <a:prstGeom prst="cube">
                  <a:avLst>
                    <a:gd name="adj" fmla="val 6718"/>
                  </a:avLst>
                </a:prstGeom>
                <a:solidFill>
                  <a:schemeClr val="accent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400">
                    <a:latin typeface="Goudy Old Style" panose="02020502050305020303" pitchFamily="18" charset="0"/>
                  </a:endParaRPr>
                </a:p>
              </p:txBody>
            </p:sp>
            <p:sp>
              <p:nvSpPr>
                <p:cNvPr id="41" name="Text Box 18">
                  <a:extLst>
                    <a:ext uri="{FF2B5EF4-FFF2-40B4-BE49-F238E27FC236}">
                      <a16:creationId xmlns:a16="http://schemas.microsoft.com/office/drawing/2014/main" id="{4B49F744-AF16-4E35-B357-7D3AC71776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22" y="2382"/>
                  <a:ext cx="1660" cy="249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50000"/>
                    </a:lnSpc>
                  </a:pPr>
                  <a:r>
                    <a:rPr lang="zh-CN" altLang="en-US" sz="1200" dirty="0">
                      <a:latin typeface="Calibri" panose="020F0502020204030204" pitchFamily="34" charset="0"/>
                    </a:rPr>
                    <a:t>应用层</a:t>
                  </a:r>
                  <a:endParaRPr lang="zh-CN" altLang="en-US" sz="1200" dirty="0"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lnSpc>
                      <a:spcPct val="150000"/>
                    </a:lnSpc>
                  </a:pPr>
                  <a:r>
                    <a:rPr lang="en-US" altLang="zh-CN" sz="1200" dirty="0">
                      <a:latin typeface="Calibri" panose="020F0502020204030204" pitchFamily="34" charset="0"/>
                    </a:rPr>
                    <a:t>(HTTP,DNS,SNMP</a:t>
                  </a:r>
                </a:p>
                <a:p>
                  <a:pPr algn="ctr" eaLnBrk="1" hangingPunct="1">
                    <a:lnSpc>
                      <a:spcPct val="150000"/>
                    </a:lnSpc>
                  </a:pPr>
                  <a:r>
                    <a:rPr lang="en-US" altLang="zh-CN" sz="1200" dirty="0">
                      <a:latin typeface="Calibri" panose="020F0502020204030204" pitchFamily="34" charset="0"/>
                    </a:rPr>
                    <a:t>TELNET,FTP,SMTP)</a:t>
                  </a:r>
                </a:p>
                <a:p>
                  <a:pPr algn="ctr" eaLnBrk="1" hangingPunct="1">
                    <a:lnSpc>
                      <a:spcPct val="150000"/>
                    </a:lnSpc>
                  </a:pPr>
                  <a:endParaRPr lang="en-US" altLang="zh-CN" sz="1000" dirty="0">
                    <a:latin typeface="Calibri" panose="020F0502020204030204" pitchFamily="34" charset="0"/>
                  </a:endParaRPr>
                </a:p>
                <a:p>
                  <a:pPr algn="ctr" eaLnBrk="1" hangingPunct="1">
                    <a:lnSpc>
                      <a:spcPct val="200000"/>
                    </a:lnSpc>
                  </a:pPr>
                  <a:r>
                    <a:rPr lang="zh-CN" altLang="en-US" sz="1200" dirty="0">
                      <a:latin typeface="Calibri" panose="020F0502020204030204" pitchFamily="34" charset="0"/>
                    </a:rPr>
                    <a:t>传输层</a:t>
                  </a:r>
                  <a:r>
                    <a:rPr lang="en-US" altLang="zh-CN" sz="1200" dirty="0">
                      <a:latin typeface="Calibri" panose="020F0502020204030204" pitchFamily="34" charset="0"/>
                    </a:rPr>
                    <a:t>TCP,UDP</a:t>
                  </a:r>
                </a:p>
                <a:p>
                  <a:pPr eaLnBrk="1" hangingPunct="1">
                    <a:lnSpc>
                      <a:spcPct val="200000"/>
                    </a:lnSpc>
                  </a:pPr>
                  <a:r>
                    <a:rPr lang="zh-CN" altLang="en-US" sz="1200" dirty="0">
                      <a:latin typeface="Calibri" panose="020F0502020204030204" pitchFamily="34" charset="0"/>
                    </a:rPr>
                    <a:t>        网络互连层</a:t>
                  </a:r>
                  <a:r>
                    <a:rPr lang="en-US" altLang="zh-CN" sz="1200" dirty="0">
                      <a:latin typeface="Calibri" panose="020F0502020204030204" pitchFamily="34" charset="0"/>
                    </a:rPr>
                    <a:t>IP</a:t>
                  </a:r>
                </a:p>
                <a:p>
                  <a:pPr eaLnBrk="1" hangingPunct="1"/>
                  <a:endParaRPr lang="en-US" altLang="zh-CN" sz="1200" dirty="0">
                    <a:latin typeface="Calibri" panose="020F0502020204030204" pitchFamily="34" charset="0"/>
                  </a:endParaRPr>
                </a:p>
                <a:p>
                  <a:pPr eaLnBrk="1" hangingPunct="1">
                    <a:lnSpc>
                      <a:spcPct val="200000"/>
                    </a:lnSpc>
                  </a:pPr>
                  <a:r>
                    <a:rPr lang="zh-CN" altLang="en-US" sz="1200" dirty="0">
                      <a:latin typeface="Calibri" panose="020F0502020204030204" pitchFamily="34" charset="0"/>
                    </a:rPr>
                    <a:t>        网络接口层</a:t>
                  </a:r>
                  <a:endParaRPr lang="zh-CN" altLang="zh-CN" sz="1200" dirty="0"/>
                </a:p>
              </p:txBody>
            </p:sp>
            <p:grpSp>
              <p:nvGrpSpPr>
                <p:cNvPr id="42" name="Group 19">
                  <a:extLst>
                    <a:ext uri="{FF2B5EF4-FFF2-40B4-BE49-F238E27FC236}">
                      <a16:creationId xmlns:a16="http://schemas.microsoft.com/office/drawing/2014/main" id="{56289B0E-C4E0-4164-B2B0-D8E683480D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84" y="3309"/>
                  <a:ext cx="1995" cy="910"/>
                  <a:chOff x="5997" y="3309"/>
                  <a:chExt cx="1995" cy="910"/>
                </a:xfrm>
              </p:grpSpPr>
              <p:sp>
                <p:nvSpPr>
                  <p:cNvPr id="43" name="Freeform 20">
                    <a:extLst>
                      <a:ext uri="{FF2B5EF4-FFF2-40B4-BE49-F238E27FC236}">
                        <a16:creationId xmlns:a16="http://schemas.microsoft.com/office/drawing/2014/main" id="{46FCD2FE-D24D-4049-9B92-C8FF65B011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97" y="3309"/>
                    <a:ext cx="1995" cy="156"/>
                  </a:xfrm>
                  <a:custGeom>
                    <a:avLst/>
                    <a:gdLst>
                      <a:gd name="T0" fmla="*/ 0 w 1995"/>
                      <a:gd name="T1" fmla="*/ 156 h 156"/>
                      <a:gd name="T2" fmla="*/ 1890 w 1995"/>
                      <a:gd name="T3" fmla="*/ 156 h 156"/>
                      <a:gd name="T4" fmla="*/ 1995 w 1995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995"/>
                      <a:gd name="T10" fmla="*/ 0 h 156"/>
                      <a:gd name="T11" fmla="*/ 1995 w 1995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95" h="156">
                        <a:moveTo>
                          <a:pt x="0" y="156"/>
                        </a:moveTo>
                        <a:lnTo>
                          <a:pt x="1890" y="156"/>
                        </a:lnTo>
                        <a:lnTo>
                          <a:pt x="1995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21">
                    <a:extLst>
                      <a:ext uri="{FF2B5EF4-FFF2-40B4-BE49-F238E27FC236}">
                        <a16:creationId xmlns:a16="http://schemas.microsoft.com/office/drawing/2014/main" id="{F0065925-2FEC-440E-B111-152DE15FB2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97" y="3699"/>
                    <a:ext cx="1995" cy="156"/>
                  </a:xfrm>
                  <a:custGeom>
                    <a:avLst/>
                    <a:gdLst>
                      <a:gd name="T0" fmla="*/ 0 w 1995"/>
                      <a:gd name="T1" fmla="*/ 156 h 156"/>
                      <a:gd name="T2" fmla="*/ 1890 w 1995"/>
                      <a:gd name="T3" fmla="*/ 156 h 156"/>
                      <a:gd name="T4" fmla="*/ 1995 w 1995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995"/>
                      <a:gd name="T10" fmla="*/ 0 h 156"/>
                      <a:gd name="T11" fmla="*/ 1995 w 1995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95" h="156">
                        <a:moveTo>
                          <a:pt x="0" y="156"/>
                        </a:moveTo>
                        <a:lnTo>
                          <a:pt x="1890" y="156"/>
                        </a:lnTo>
                        <a:lnTo>
                          <a:pt x="1995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22">
                    <a:extLst>
                      <a:ext uri="{FF2B5EF4-FFF2-40B4-BE49-F238E27FC236}">
                        <a16:creationId xmlns:a16="http://schemas.microsoft.com/office/drawing/2014/main" id="{02544171-9BA4-41FE-A0BD-A8C4CF4002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97" y="4063"/>
                    <a:ext cx="1995" cy="156"/>
                  </a:xfrm>
                  <a:custGeom>
                    <a:avLst/>
                    <a:gdLst>
                      <a:gd name="T0" fmla="*/ 0 w 1995"/>
                      <a:gd name="T1" fmla="*/ 156 h 156"/>
                      <a:gd name="T2" fmla="*/ 1890 w 1995"/>
                      <a:gd name="T3" fmla="*/ 156 h 156"/>
                      <a:gd name="T4" fmla="*/ 1995 w 1995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995"/>
                      <a:gd name="T10" fmla="*/ 0 h 156"/>
                      <a:gd name="T11" fmla="*/ 1995 w 1995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95" h="156">
                        <a:moveTo>
                          <a:pt x="0" y="156"/>
                        </a:moveTo>
                        <a:lnTo>
                          <a:pt x="1890" y="156"/>
                        </a:lnTo>
                        <a:lnTo>
                          <a:pt x="1995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7" name="Text Box 23">
                <a:extLst>
                  <a:ext uri="{FF2B5EF4-FFF2-40B4-BE49-F238E27FC236}">
                    <a16:creationId xmlns:a16="http://schemas.microsoft.com/office/drawing/2014/main" id="{3AADA215-90F9-4B22-B442-8463937B48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7" y="1788"/>
                <a:ext cx="735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>
                    <a:latin typeface="Calibri" panose="020F0502020204030204" pitchFamily="34" charset="0"/>
                  </a:rPr>
                  <a:t>TCP/IP</a:t>
                </a:r>
                <a:endParaRPr lang="zh-CN" altLang="zh-CN" sz="1400"/>
              </a:p>
            </p:txBody>
          </p:sp>
          <p:sp>
            <p:nvSpPr>
              <p:cNvPr id="38" name="Text Box 24">
                <a:extLst>
                  <a:ext uri="{FF2B5EF4-FFF2-40B4-BE49-F238E27FC236}">
                    <a16:creationId xmlns:a16="http://schemas.microsoft.com/office/drawing/2014/main" id="{57ABED60-631D-4EC9-8EEC-B1CBF085B1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7" y="1788"/>
                <a:ext cx="923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>
                    <a:latin typeface="Calibri" panose="020F0502020204030204" pitchFamily="34" charset="0"/>
                  </a:rPr>
                  <a:t>ISO-OSI</a:t>
                </a:r>
                <a:endParaRPr lang="zh-CN" altLang="zh-CN" sz="1400"/>
              </a:p>
            </p:txBody>
          </p:sp>
          <p:sp>
            <p:nvSpPr>
              <p:cNvPr id="39" name="Text Box 25">
                <a:extLst>
                  <a:ext uri="{FF2B5EF4-FFF2-40B4-BE49-F238E27FC236}">
                    <a16:creationId xmlns:a16="http://schemas.microsoft.com/office/drawing/2014/main" id="{FA445DDF-4091-44FB-B56A-7912915937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2" y="5402"/>
                <a:ext cx="5355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TCP/IP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与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ISO-OSI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体系结构对比</a:t>
                </a:r>
                <a:endParaRPr lang="zh-CN" altLang="zh-CN" sz="1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30" name="AutoShape 26">
              <a:extLst>
                <a:ext uri="{FF2B5EF4-FFF2-40B4-BE49-F238E27FC236}">
                  <a16:creationId xmlns:a16="http://schemas.microsoft.com/office/drawing/2014/main" id="{298A2A1D-F98E-4E90-A3E3-9AAC03FEC4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86" y="13787"/>
              <a:ext cx="52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AutoShape 27">
              <a:extLst>
                <a:ext uri="{FF2B5EF4-FFF2-40B4-BE49-F238E27FC236}">
                  <a16:creationId xmlns:a16="http://schemas.microsoft.com/office/drawing/2014/main" id="{8AFB5712-1691-4295-8E56-49878DB7F3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79" y="13416"/>
              <a:ext cx="52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28">
              <a:extLst>
                <a:ext uri="{FF2B5EF4-FFF2-40B4-BE49-F238E27FC236}">
                  <a16:creationId xmlns:a16="http://schemas.microsoft.com/office/drawing/2014/main" id="{EACD122A-93C1-483F-83E0-70D2A2F85B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92" y="14651"/>
              <a:ext cx="52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29">
              <a:extLst>
                <a:ext uri="{FF2B5EF4-FFF2-40B4-BE49-F238E27FC236}">
                  <a16:creationId xmlns:a16="http://schemas.microsoft.com/office/drawing/2014/main" id="{E5CCAD2A-A918-4296-9B55-83EFE1B47C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79" y="13026"/>
              <a:ext cx="52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AutoShape 30">
              <a:extLst>
                <a:ext uri="{FF2B5EF4-FFF2-40B4-BE49-F238E27FC236}">
                  <a16:creationId xmlns:a16="http://schemas.microsoft.com/office/drawing/2014/main" id="{903AC1E5-CBDE-4942-BFA4-9CE42E88A5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79" y="11830"/>
              <a:ext cx="52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6" name="矩形 2">
            <a:extLst>
              <a:ext uri="{FF2B5EF4-FFF2-40B4-BE49-F238E27FC236}">
                <a16:creationId xmlns:a16="http://schemas.microsoft.com/office/drawing/2014/main" id="{DE4D3EB6-B027-43B9-ABA9-EAC1F0C0F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2910" y="4310870"/>
            <a:ext cx="3739738" cy="37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物理网接口协议：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Ethernet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ISDN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X.25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等</a:t>
            </a:r>
          </a:p>
        </p:txBody>
      </p:sp>
      <p:sp>
        <p:nvSpPr>
          <p:cNvPr id="57" name="矩形 3">
            <a:extLst>
              <a:ext uri="{FF2B5EF4-FFF2-40B4-BE49-F238E27FC236}">
                <a16:creationId xmlns:a16="http://schemas.microsoft.com/office/drawing/2014/main" id="{71ECC9C7-5F25-4599-8D71-EF9DAC39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717" y="3852561"/>
            <a:ext cx="3550552" cy="37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个重要协议：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IP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ARP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RARP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ICMP</a:t>
            </a:r>
            <a:endParaRPr lang="zh-CN" altLang="en-US" sz="1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8" name="矩形 4">
            <a:extLst>
              <a:ext uri="{FF2B5EF4-FFF2-40B4-BE49-F238E27FC236}">
                <a16:creationId xmlns:a16="http://schemas.microsoft.com/office/drawing/2014/main" id="{765BE061-1173-4676-8A95-5937CB5AE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717" y="3493563"/>
            <a:ext cx="2258952" cy="37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个重要协议：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TCP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UDP</a:t>
            </a:r>
            <a:endParaRPr lang="zh-CN" altLang="en-US" sz="1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9" name="矩形 5">
            <a:extLst>
              <a:ext uri="{FF2B5EF4-FFF2-40B4-BE49-F238E27FC236}">
                <a16:creationId xmlns:a16="http://schemas.microsoft.com/office/drawing/2014/main" id="{0CB6F67E-9F7C-4E11-B70C-073DEA74B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717" y="2801691"/>
            <a:ext cx="4267200" cy="69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网络应用协议：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FTP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HTTP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SMTP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TELNET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等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应用支撑协议：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DNS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DHCP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SNMP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0513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TextBox 1">
            <a:extLst>
              <a:ext uri="{FF2B5EF4-FFF2-40B4-BE49-F238E27FC236}">
                <a16:creationId xmlns:a16="http://schemas.microsoft.com/office/drawing/2014/main" id="{A70373CD-8831-4C45-B3EF-AAE84E543269}"/>
              </a:ext>
            </a:extLst>
          </p:cNvPr>
          <p:cNvSpPr txBox="1"/>
          <p:nvPr/>
        </p:nvSpPr>
        <p:spPr>
          <a:xfrm>
            <a:off x="860425" y="246380"/>
            <a:ext cx="3949799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网络体系结构与网络协议</a:t>
            </a:r>
          </a:p>
        </p:txBody>
      </p:sp>
      <p:sp>
        <p:nvSpPr>
          <p:cNvPr id="24" name="内容占位符 4">
            <a:extLst>
              <a:ext uri="{FF2B5EF4-FFF2-40B4-BE49-F238E27FC236}">
                <a16:creationId xmlns:a16="http://schemas.microsoft.com/office/drawing/2014/main" id="{902CC945-D5D8-4F26-94DF-782E7C38D2EB}"/>
              </a:ext>
            </a:extLst>
          </p:cNvPr>
          <p:cNvSpPr txBox="1">
            <a:spLocks/>
          </p:cNvSpPr>
          <p:nvPr/>
        </p:nvSpPr>
        <p:spPr bwMode="auto">
          <a:xfrm>
            <a:off x="751152" y="1237509"/>
            <a:ext cx="240195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8. TCP/I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协议模型</a:t>
            </a:r>
            <a:endParaRPr lang="zh-CN" altLang="zh-CN" sz="2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A36F4779-D957-4A4C-BADC-A6799F16A4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55548" y="1848000"/>
            <a:ext cx="6080904" cy="3161999"/>
            <a:chOff x="4388" y="6765"/>
            <a:chExt cx="3442" cy="2447"/>
          </a:xfrm>
        </p:grpSpPr>
        <p:sp>
          <p:nvSpPr>
            <p:cNvPr id="29" name="AutoShape 5">
              <a:extLst>
                <a:ext uri="{FF2B5EF4-FFF2-40B4-BE49-F238E27FC236}">
                  <a16:creationId xmlns:a16="http://schemas.microsoft.com/office/drawing/2014/main" id="{7133F7C8-57DA-491C-8812-1BA593C538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88" y="6765"/>
              <a:ext cx="3442" cy="2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400">
                <a:solidFill>
                  <a:schemeClr val="tx2"/>
                </a:solidFill>
              </a:endParaRPr>
            </a:p>
          </p:txBody>
        </p:sp>
        <p:sp>
          <p:nvSpPr>
            <p:cNvPr id="30" name="Text Box 6">
              <a:extLst>
                <a:ext uri="{FF2B5EF4-FFF2-40B4-BE49-F238E27FC236}">
                  <a16:creationId xmlns:a16="http://schemas.microsoft.com/office/drawing/2014/main" id="{A90331F8-FFF8-4C8B-A5D8-0DE570282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3" y="6765"/>
              <a:ext cx="93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ts val="388"/>
                </a:spcBef>
                <a:spcAft>
                  <a:spcPts val="388"/>
                </a:spcAft>
              </a:pPr>
              <a:r>
                <a:rPr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应用层</a:t>
              </a:r>
            </a:p>
          </p:txBody>
        </p:sp>
        <p:sp>
          <p:nvSpPr>
            <p:cNvPr id="31" name="Text Box 7">
              <a:extLst>
                <a:ext uri="{FF2B5EF4-FFF2-40B4-BE49-F238E27FC236}">
                  <a16:creationId xmlns:a16="http://schemas.microsoft.com/office/drawing/2014/main" id="{0373E861-4325-4971-A480-A71AEC50F7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3" y="7173"/>
              <a:ext cx="935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ts val="388"/>
                </a:spcBef>
                <a:spcAft>
                  <a:spcPts val="388"/>
                </a:spcAft>
              </a:pPr>
              <a:r>
                <a:rPr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传输层</a:t>
              </a:r>
            </a:p>
          </p:txBody>
        </p:sp>
        <p:sp>
          <p:nvSpPr>
            <p:cNvPr id="32" name="Text Box 8">
              <a:extLst>
                <a:ext uri="{FF2B5EF4-FFF2-40B4-BE49-F238E27FC236}">
                  <a16:creationId xmlns:a16="http://schemas.microsoft.com/office/drawing/2014/main" id="{45F642CC-8EAD-45E5-BB2C-330A0808A4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3" y="7581"/>
              <a:ext cx="937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ts val="388"/>
                </a:spcBef>
                <a:spcAft>
                  <a:spcPts val="388"/>
                </a:spcAft>
              </a:pPr>
              <a:r>
                <a:rPr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网络层</a:t>
              </a:r>
            </a:p>
          </p:txBody>
        </p:sp>
        <p:sp>
          <p:nvSpPr>
            <p:cNvPr id="33" name="Text Box 9">
              <a:extLst>
                <a:ext uri="{FF2B5EF4-FFF2-40B4-BE49-F238E27FC236}">
                  <a16:creationId xmlns:a16="http://schemas.microsoft.com/office/drawing/2014/main" id="{661D86C7-CDC3-41AE-8E21-DFDC7BE09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3" y="7989"/>
              <a:ext cx="93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2200"/>
                </a:lnSpc>
                <a:spcBef>
                  <a:spcPts val="388"/>
                </a:spcBef>
                <a:spcAft>
                  <a:spcPts val="388"/>
                </a:spcAft>
              </a:pPr>
              <a:r>
                <a:rPr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网络接口层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D2C29146-E743-4317-9E29-18B61C549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5" y="6922"/>
              <a:ext cx="316" cy="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2200"/>
                </a:lnSpc>
                <a:spcBef>
                  <a:spcPts val="388"/>
                </a:spcBef>
                <a:spcAft>
                  <a:spcPts val="388"/>
                </a:spcAft>
              </a:pPr>
              <a:r>
                <a:rPr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1.</a:t>
              </a:r>
            </a:p>
            <a:p>
              <a:pPr algn="ctr">
                <a:lnSpc>
                  <a:spcPts val="2200"/>
                </a:lnSpc>
                <a:spcBef>
                  <a:spcPts val="775"/>
                </a:spcBef>
                <a:spcAft>
                  <a:spcPts val="388"/>
                </a:spcAft>
              </a:pPr>
              <a:r>
                <a:rPr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2.</a:t>
              </a:r>
            </a:p>
            <a:p>
              <a:pPr algn="ctr">
                <a:lnSpc>
                  <a:spcPts val="2200"/>
                </a:lnSpc>
                <a:spcBef>
                  <a:spcPts val="775"/>
                </a:spcBef>
                <a:spcAft>
                  <a:spcPts val="388"/>
                </a:spcAft>
              </a:pPr>
              <a:r>
                <a:rPr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3.</a:t>
              </a:r>
            </a:p>
            <a:p>
              <a:pPr algn="ctr">
                <a:lnSpc>
                  <a:spcPts val="2200"/>
                </a:lnSpc>
                <a:spcBef>
                  <a:spcPts val="775"/>
                </a:spcBef>
                <a:spcAft>
                  <a:spcPts val="388"/>
                </a:spcAft>
              </a:pPr>
              <a:r>
                <a:rPr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4.</a:t>
              </a:r>
            </a:p>
          </p:txBody>
        </p:sp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D0E4C5B3-EC7E-4D58-B12B-C73CC3B06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1" y="8627"/>
              <a:ext cx="2503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         TCP/IP</a:t>
              </a:r>
              <a:r>
                <a:rPr lang="zh-CN" altLang="en-US" sz="12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协议数据封装</a:t>
              </a:r>
              <a:endParaRPr lang="zh-CN" alt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36" name="Text Box 12">
              <a:extLst>
                <a:ext uri="{FF2B5EF4-FFF2-40B4-BE49-F238E27FC236}">
                  <a16:creationId xmlns:a16="http://schemas.microsoft.com/office/drawing/2014/main" id="{64AA5DAC-9E40-40A1-AE38-AC7ED27F0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8" y="6765"/>
              <a:ext cx="1877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10800" bIns="1080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1200">
                <a:solidFill>
                  <a:schemeClr val="tx2"/>
                </a:solidFill>
              </a:endParaRPr>
            </a:p>
          </p:txBody>
        </p:sp>
        <p:sp>
          <p:nvSpPr>
            <p:cNvPr id="37" name="Text Box 13">
              <a:extLst>
                <a:ext uri="{FF2B5EF4-FFF2-40B4-BE49-F238E27FC236}">
                  <a16:creationId xmlns:a16="http://schemas.microsoft.com/office/drawing/2014/main" id="{506FA827-7334-491E-8A9E-8FE6E7421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8" y="7177"/>
              <a:ext cx="1881" cy="4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10800" bIns="1080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1200">
                <a:solidFill>
                  <a:schemeClr val="tx2"/>
                </a:solidFill>
              </a:endParaRPr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AED7C567-BF25-4E5A-9E0B-00ECB35059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8" y="7583"/>
              <a:ext cx="1880" cy="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10800" bIns="1080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1200">
                <a:solidFill>
                  <a:schemeClr val="tx2"/>
                </a:solidFill>
              </a:endParaRPr>
            </a:p>
          </p:txBody>
        </p:sp>
        <p:sp>
          <p:nvSpPr>
            <p:cNvPr id="39" name="Text Box 15">
              <a:extLst>
                <a:ext uri="{FF2B5EF4-FFF2-40B4-BE49-F238E27FC236}">
                  <a16:creationId xmlns:a16="http://schemas.microsoft.com/office/drawing/2014/main" id="{1D5C7005-BD11-4521-B1CF-FED5F2766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8" y="7988"/>
              <a:ext cx="1878" cy="40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1200">
                <a:solidFill>
                  <a:schemeClr val="tx2"/>
                </a:solidFill>
              </a:endParaRPr>
            </a:p>
          </p:txBody>
        </p:sp>
        <p:sp>
          <p:nvSpPr>
            <p:cNvPr id="40" name="Text Box 16">
              <a:extLst>
                <a:ext uri="{FF2B5EF4-FFF2-40B4-BE49-F238E27FC236}">
                  <a16:creationId xmlns:a16="http://schemas.microsoft.com/office/drawing/2014/main" id="{309552CC-3DAB-4187-B39C-0256414561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0" y="8049"/>
              <a:ext cx="316" cy="27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6000"/>
                </a:lnSpc>
                <a:defRPr/>
              </a:pPr>
              <a:r>
                <a:rPr lang="en-US" altLang="zh-CN" sz="12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TCP</a:t>
              </a:r>
              <a:endParaRPr lang="en-US" altLang="zh-CN" sz="120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 Box 17">
              <a:extLst>
                <a:ext uri="{FF2B5EF4-FFF2-40B4-BE49-F238E27FC236}">
                  <a16:creationId xmlns:a16="http://schemas.microsoft.com/office/drawing/2014/main" id="{61DF5071-B1B6-47F9-9BF4-6758DD3D1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3" y="8049"/>
              <a:ext cx="359" cy="2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6000"/>
                </a:lnSpc>
              </a:pPr>
              <a:r>
                <a:rPr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数据</a:t>
              </a:r>
              <a:endParaRPr lang="zh-CN" altLang="en-US" sz="1200">
                <a:solidFill>
                  <a:schemeClr val="tx2"/>
                </a:solidFill>
              </a:endParaRPr>
            </a:p>
          </p:txBody>
        </p:sp>
        <p:sp>
          <p:nvSpPr>
            <p:cNvPr id="42" name="Text Box 18">
              <a:extLst>
                <a:ext uri="{FF2B5EF4-FFF2-40B4-BE49-F238E27FC236}">
                  <a16:creationId xmlns:a16="http://schemas.microsoft.com/office/drawing/2014/main" id="{3BE1C0D3-7496-422B-8F1B-16294D00A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7" y="8049"/>
              <a:ext cx="312" cy="2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6000"/>
                </a:lnSpc>
                <a:defRPr/>
              </a:pPr>
              <a:r>
                <a:rPr lang="en-US" altLang="zh-CN" sz="12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IP</a:t>
              </a:r>
              <a:endParaRPr lang="en-US" altLang="zh-CN" sz="1200" dirty="0">
                <a:solidFill>
                  <a:schemeClr val="tx2"/>
                </a:solidFill>
              </a:endParaRPr>
            </a:p>
          </p:txBody>
        </p:sp>
        <p:sp>
          <p:nvSpPr>
            <p:cNvPr id="43" name="Text Box 19">
              <a:extLst>
                <a:ext uri="{FF2B5EF4-FFF2-40B4-BE49-F238E27FC236}">
                  <a16:creationId xmlns:a16="http://schemas.microsoft.com/office/drawing/2014/main" id="{0E1734A1-4148-46D8-A27B-BD6006EF85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4" y="8049"/>
              <a:ext cx="313" cy="271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6000"/>
                </a:lnSpc>
                <a:defRPr/>
              </a:pPr>
              <a:r>
                <a:rPr lang="en-US" altLang="zh-CN" sz="12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LH</a:t>
              </a:r>
              <a:endParaRPr lang="en-US" altLang="zh-CN" sz="1200" dirty="0">
                <a:solidFill>
                  <a:schemeClr val="tx2"/>
                </a:solidFill>
              </a:endParaRPr>
            </a:p>
          </p:txBody>
        </p:sp>
        <p:sp>
          <p:nvSpPr>
            <p:cNvPr id="44" name="Text Box 20">
              <a:extLst>
                <a:ext uri="{FF2B5EF4-FFF2-40B4-BE49-F238E27FC236}">
                  <a16:creationId xmlns:a16="http://schemas.microsoft.com/office/drawing/2014/main" id="{C92C7F9E-4BA5-44AB-B5E7-991DE89EB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9" y="8049"/>
              <a:ext cx="294" cy="271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6000"/>
                </a:lnSpc>
                <a:defRPr/>
              </a:pPr>
              <a:r>
                <a:rPr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LT</a:t>
              </a:r>
              <a:endParaRPr lang="en-US" altLang="zh-CN" sz="1200">
                <a:solidFill>
                  <a:schemeClr val="tx2"/>
                </a:solidFill>
              </a:endParaRPr>
            </a:p>
          </p:txBody>
        </p:sp>
        <p:sp>
          <p:nvSpPr>
            <p:cNvPr id="45" name="Text Box 21">
              <a:extLst>
                <a:ext uri="{FF2B5EF4-FFF2-40B4-BE49-F238E27FC236}">
                  <a16:creationId xmlns:a16="http://schemas.microsoft.com/office/drawing/2014/main" id="{C65661ED-ACFE-412B-8799-233F3A6E7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0" y="7643"/>
              <a:ext cx="307" cy="27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6000"/>
                </a:lnSpc>
                <a:defRPr/>
              </a:pPr>
              <a:r>
                <a:rPr lang="en-US" altLang="zh-CN" sz="12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TCP</a:t>
              </a:r>
              <a:endParaRPr lang="en-US" altLang="zh-CN" sz="1200" dirty="0">
                <a:solidFill>
                  <a:schemeClr val="tx2"/>
                </a:solidFill>
              </a:endParaRPr>
            </a:p>
          </p:txBody>
        </p:sp>
        <p:sp>
          <p:nvSpPr>
            <p:cNvPr id="46" name="Text Box 22">
              <a:extLst>
                <a:ext uri="{FF2B5EF4-FFF2-40B4-BE49-F238E27FC236}">
                  <a16:creationId xmlns:a16="http://schemas.microsoft.com/office/drawing/2014/main" id="{86E59B51-B80D-4B71-B1D8-0A900994F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7" y="7643"/>
              <a:ext cx="292" cy="27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6000"/>
                </a:lnSpc>
              </a:pPr>
              <a:r>
                <a:rPr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数据</a:t>
              </a:r>
              <a:endParaRPr lang="zh-CN" altLang="en-US" sz="1200">
                <a:solidFill>
                  <a:schemeClr val="tx2"/>
                </a:solidFill>
              </a:endParaRPr>
            </a:p>
          </p:txBody>
        </p:sp>
        <p:sp>
          <p:nvSpPr>
            <p:cNvPr id="47" name="Text Box 23">
              <a:extLst>
                <a:ext uri="{FF2B5EF4-FFF2-40B4-BE49-F238E27FC236}">
                  <a16:creationId xmlns:a16="http://schemas.microsoft.com/office/drawing/2014/main" id="{C4FD55C4-F47E-4C94-AF8B-AD1385A8B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7" y="7643"/>
              <a:ext cx="313" cy="2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6000"/>
                </a:lnSpc>
                <a:defRPr/>
              </a:pPr>
              <a:r>
                <a:rPr lang="en-US" altLang="zh-CN" sz="12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IP</a:t>
              </a:r>
              <a:endParaRPr lang="en-US" altLang="zh-CN" sz="1200" dirty="0">
                <a:solidFill>
                  <a:schemeClr val="tx2"/>
                </a:solidFill>
              </a:endParaRPr>
            </a:p>
          </p:txBody>
        </p:sp>
        <p:sp>
          <p:nvSpPr>
            <p:cNvPr id="48" name="Text Box 24">
              <a:extLst>
                <a:ext uri="{FF2B5EF4-FFF2-40B4-BE49-F238E27FC236}">
                  <a16:creationId xmlns:a16="http://schemas.microsoft.com/office/drawing/2014/main" id="{A1C5D62F-6F51-4019-AA43-447D84F78A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0" y="7231"/>
              <a:ext cx="315" cy="27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6000"/>
                </a:lnSpc>
                <a:defRPr/>
              </a:pPr>
              <a:r>
                <a:rPr lang="en-US" altLang="zh-CN" sz="12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TCP</a:t>
              </a:r>
              <a:endParaRPr lang="en-US" altLang="zh-CN" sz="1200" dirty="0">
                <a:solidFill>
                  <a:schemeClr val="tx2"/>
                </a:solidFill>
              </a:endParaRPr>
            </a:p>
          </p:txBody>
        </p:sp>
        <p:sp>
          <p:nvSpPr>
            <p:cNvPr id="49" name="Text Box 25">
              <a:extLst>
                <a:ext uri="{FF2B5EF4-FFF2-40B4-BE49-F238E27FC236}">
                  <a16:creationId xmlns:a16="http://schemas.microsoft.com/office/drawing/2014/main" id="{440EDAEC-B4EB-48FD-BB8D-773B959FC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" y="7231"/>
              <a:ext cx="292" cy="2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6000"/>
                </a:lnSpc>
              </a:pPr>
              <a:r>
                <a:rPr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数据</a:t>
              </a:r>
              <a:endParaRPr lang="zh-CN" altLang="en-US" sz="1200">
                <a:solidFill>
                  <a:schemeClr val="tx2"/>
                </a:solidFill>
              </a:endParaRPr>
            </a:p>
          </p:txBody>
        </p:sp>
        <p:sp>
          <p:nvSpPr>
            <p:cNvPr id="50" name="Text Box 26">
              <a:extLst>
                <a:ext uri="{FF2B5EF4-FFF2-40B4-BE49-F238E27FC236}">
                  <a16:creationId xmlns:a16="http://schemas.microsoft.com/office/drawing/2014/main" id="{3F9F6B42-E0CE-4A2C-8E1D-A280B34AC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8" y="6839"/>
              <a:ext cx="293" cy="2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6000"/>
                </a:lnSpc>
              </a:pPr>
              <a:r>
                <a:rPr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数据</a:t>
              </a:r>
              <a:endParaRPr lang="zh-CN" altLang="en-US" sz="1200">
                <a:solidFill>
                  <a:schemeClr val="tx2"/>
                </a:solidFill>
              </a:endParaRPr>
            </a:p>
          </p:txBody>
        </p:sp>
        <p:sp>
          <p:nvSpPr>
            <p:cNvPr id="51" name="Line 27">
              <a:extLst>
                <a:ext uri="{FF2B5EF4-FFF2-40B4-BE49-F238E27FC236}">
                  <a16:creationId xmlns:a16="http://schemas.microsoft.com/office/drawing/2014/main" id="{7EB9C7BD-40B0-430B-9946-C69777AF3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5" y="8396"/>
              <a:ext cx="0" cy="1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A491F2A1-9740-45AE-8E93-F2EE7C0D5F8C}"/>
              </a:ext>
            </a:extLst>
          </p:cNvPr>
          <p:cNvSpPr/>
          <p:nvPr/>
        </p:nvSpPr>
        <p:spPr>
          <a:xfrm>
            <a:off x="860425" y="4605542"/>
            <a:ext cx="8851134" cy="1881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主要特点：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在互联网应用层提供丰富的网络应用服务（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C/S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P2P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在传输层支持面向连接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可靠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无差错服务（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TCP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）和无连接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快速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高效服务（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UDP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较少的协议层次，实现简单、高效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实现多种异构网的互连问题，网际协议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IP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为互联网核心</a:t>
            </a:r>
          </a:p>
        </p:txBody>
      </p:sp>
    </p:spTree>
    <p:extLst>
      <p:ext uri="{BB962C8B-B14F-4D97-AF65-F5344CB8AC3E}">
        <p14:creationId xmlns:p14="http://schemas.microsoft.com/office/powerpoint/2010/main" val="341785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1">
            <a:extLst>
              <a:ext uri="{FF2B5EF4-FFF2-40B4-BE49-F238E27FC236}">
                <a16:creationId xmlns:a16="http://schemas.microsoft.com/office/drawing/2014/main" id="{9462C02A-1E9A-4909-8E5F-EC5421262BE6}"/>
              </a:ext>
            </a:extLst>
          </p:cNvPr>
          <p:cNvSpPr txBox="1"/>
          <p:nvPr/>
        </p:nvSpPr>
        <p:spPr>
          <a:xfrm>
            <a:off x="860425" y="246380"/>
            <a:ext cx="502701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关于计算机网络，你知道多少？</a:t>
            </a:r>
          </a:p>
        </p:txBody>
      </p:sp>
      <p:pic>
        <p:nvPicPr>
          <p:cNvPr id="4" name="什么是互联网">
            <a:hlinkClick r:id="" action="ppaction://media"/>
            <a:extLst>
              <a:ext uri="{FF2B5EF4-FFF2-40B4-BE49-F238E27FC236}">
                <a16:creationId xmlns:a16="http://schemas.microsoft.com/office/drawing/2014/main" id="{4D318ECC-EFAF-423B-BEE5-48DE579A80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5535" y="1294151"/>
            <a:ext cx="81534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295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1">
            <a:extLst>
              <a:ext uri="{FF2B5EF4-FFF2-40B4-BE49-F238E27FC236}">
                <a16:creationId xmlns:a16="http://schemas.microsoft.com/office/drawing/2014/main" id="{9462C02A-1E9A-4909-8E5F-EC5421262BE6}"/>
              </a:ext>
            </a:extLst>
          </p:cNvPr>
          <p:cNvSpPr txBox="1"/>
          <p:nvPr/>
        </p:nvSpPr>
        <p:spPr>
          <a:xfrm>
            <a:off x="860425" y="246380"/>
            <a:ext cx="502701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关于计算机网络，你知道多少？</a:t>
            </a:r>
          </a:p>
        </p:txBody>
      </p:sp>
      <p:pic>
        <p:nvPicPr>
          <p:cNvPr id="3" name="互联网的发展历史">
            <a:hlinkClick r:id="" action="ppaction://media"/>
            <a:extLst>
              <a:ext uri="{FF2B5EF4-FFF2-40B4-BE49-F238E27FC236}">
                <a16:creationId xmlns:a16="http://schemas.microsoft.com/office/drawing/2014/main" id="{AD52AD33-8EBB-49AF-94F3-7936FBBDC2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3233" y="1284165"/>
            <a:ext cx="8985533" cy="5054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480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502701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计算机网络的定义、分类、特点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B9FCA0-985C-4230-AF59-04EADC82BB90}"/>
              </a:ext>
            </a:extLst>
          </p:cNvPr>
          <p:cNvSpPr txBox="1"/>
          <p:nvPr/>
        </p:nvSpPr>
        <p:spPr>
          <a:xfrm>
            <a:off x="1051389" y="1243173"/>
            <a:ext cx="10089221" cy="133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计算机网络定义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将</a:t>
            </a:r>
            <a:r>
              <a:rPr lang="zh-CN" altLang="zh-CN" sz="1800" u="sng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地理上分散</a:t>
            </a:r>
            <a:r>
              <a:rPr lang="zh-CN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的、具有</a:t>
            </a:r>
            <a:r>
              <a:rPr lang="zh-CN" altLang="zh-CN" sz="1800" u="sng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独立工作能力</a:t>
            </a:r>
            <a:r>
              <a:rPr lang="zh-CN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的多台计算机通过</a:t>
            </a:r>
            <a:r>
              <a:rPr lang="zh-CN" altLang="zh-CN" sz="1800" u="sng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通信设备</a:t>
            </a:r>
            <a:r>
              <a:rPr lang="zh-CN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和</a:t>
            </a:r>
            <a:r>
              <a:rPr lang="zh-CN" altLang="zh-CN" sz="1800" u="sng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通信线路</a:t>
            </a:r>
            <a:r>
              <a:rPr lang="zh-CN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连接起来，在配有相应的</a:t>
            </a:r>
            <a:r>
              <a:rPr lang="zh-CN" altLang="zh-CN" sz="1800" u="sng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网络通信软件</a:t>
            </a:r>
            <a:r>
              <a:rPr lang="zh-CN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条件下，实现</a:t>
            </a:r>
            <a:r>
              <a:rPr lang="zh-CN" altLang="zh-CN" sz="1800" u="sng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数据通信</a:t>
            </a:r>
            <a:r>
              <a:rPr lang="zh-CN" altLang="zh-CN" sz="1800" u="sng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和</a:t>
            </a:r>
            <a:r>
              <a:rPr lang="zh-CN" altLang="zh-CN" sz="1800" u="sng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资源共享</a:t>
            </a:r>
            <a:r>
              <a:rPr lang="zh-CN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的系统。</a:t>
            </a:r>
            <a:endParaRPr lang="en-US" altLang="zh-CN" sz="18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144AF18B-F7FB-42A8-BC08-225BBA462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816" y="2704816"/>
            <a:ext cx="3614879" cy="198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计算机网络的</a:t>
            </a:r>
            <a:r>
              <a:rPr lang="zh-CN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主要功能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zh-CN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建立数据通信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zh-CN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实现</a:t>
            </a:r>
            <a:r>
              <a:rPr lang="zh-CN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资源共享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zh-CN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增加</a:t>
            </a:r>
            <a:r>
              <a:rPr lang="zh-CN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可靠性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zh-CN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提高系统处理能力</a:t>
            </a:r>
            <a:endParaRPr lang="zh-CN" altLang="en-US" sz="1600" b="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9" name="图片 5">
            <a:extLst>
              <a:ext uri="{FF2B5EF4-FFF2-40B4-BE49-F238E27FC236}">
                <a16:creationId xmlns:a16="http://schemas.microsoft.com/office/drawing/2014/main" id="{D2EF4EE4-58CF-42E7-8A05-3492F4DD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05" y="2717692"/>
            <a:ext cx="4792663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B677ABE-2682-43A0-96C6-737DD251A5AD}"/>
              </a:ext>
            </a:extLst>
          </p:cNvPr>
          <p:cNvSpPr txBox="1"/>
          <p:nvPr/>
        </p:nvSpPr>
        <p:spPr>
          <a:xfrm>
            <a:off x="1062872" y="1309482"/>
            <a:ext cx="5762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计算机网络形成（以主机为中心、以通信子网为中心）</a:t>
            </a:r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B9A8ADDC-D2DF-4FF8-BE18-ECA228C942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336616"/>
              </p:ext>
            </p:extLst>
          </p:nvPr>
        </p:nvGraphicFramePr>
        <p:xfrm>
          <a:off x="1822352" y="1988222"/>
          <a:ext cx="7129463" cy="343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118266" imgH="2462611" progId="Visio.Drawing.11">
                  <p:embed/>
                </p:oleObj>
              </mc:Choice>
              <mc:Fallback>
                <p:oleObj name="Visio" r:id="rId2" imgW="5118266" imgH="2462611" progId="Visio.Drawing.11">
                  <p:embed/>
                  <p:pic>
                    <p:nvPicPr>
                      <p:cNvPr id="19462" name="Object 3">
                        <a:extLst>
                          <a:ext uri="{FF2B5EF4-FFF2-40B4-BE49-F238E27FC236}">
                            <a16:creationId xmlns:a16="http://schemas.microsoft.com/office/drawing/2014/main" id="{BEE8A578-3B82-4F73-9141-F20B96BB7F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352" y="1988222"/>
                        <a:ext cx="7129463" cy="343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1">
            <a:extLst>
              <a:ext uri="{FF2B5EF4-FFF2-40B4-BE49-F238E27FC236}">
                <a16:creationId xmlns:a16="http://schemas.microsoft.com/office/drawing/2014/main" id="{46270AF4-1955-48A8-859C-F923E58342B6}"/>
              </a:ext>
            </a:extLst>
          </p:cNvPr>
          <p:cNvSpPr txBox="1"/>
          <p:nvPr/>
        </p:nvSpPr>
        <p:spPr>
          <a:xfrm>
            <a:off x="860425" y="246380"/>
            <a:ext cx="502701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计算机网络的定义、分类、特点</a:t>
            </a:r>
          </a:p>
        </p:txBody>
      </p:sp>
    </p:spTree>
    <p:extLst>
      <p:ext uri="{BB962C8B-B14F-4D97-AF65-F5344CB8AC3E}">
        <p14:creationId xmlns:p14="http://schemas.microsoft.com/office/powerpoint/2010/main" val="270419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1D5A4ADE-74B4-4B33-B9D7-7328F89E1D1A}"/>
              </a:ext>
            </a:extLst>
          </p:cNvPr>
          <p:cNvSpPr txBox="1"/>
          <p:nvPr/>
        </p:nvSpPr>
        <p:spPr>
          <a:xfrm>
            <a:off x="860425" y="246380"/>
            <a:ext cx="502701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计算机网络的定义、分类、特点</a:t>
            </a:r>
          </a:p>
        </p:txBody>
      </p:sp>
      <p:sp>
        <p:nvSpPr>
          <p:cNvPr id="8" name="矩形 49">
            <a:extLst>
              <a:ext uri="{FF2B5EF4-FFF2-40B4-BE49-F238E27FC236}">
                <a16:creationId xmlns:a16="http://schemas.microsoft.com/office/drawing/2014/main" id="{41FC659C-D474-4D5C-A6DB-4E91B7F72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1158859"/>
            <a:ext cx="4799012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2. </a:t>
            </a:r>
            <a:r>
              <a:rPr lang="zh-CN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网络传输技术分类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buFont typeface="Wingdings 2" panose="05020102010507070707" pitchFamily="18" charset="2"/>
              <a:buNone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</a:t>
            </a:r>
            <a:r>
              <a:rPr lang="zh-CN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广播式网络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zh-CN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共享信道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、多点接入）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buFont typeface="Wingdings 2" panose="05020102010507070707" pitchFamily="18" charset="2"/>
              <a:buNone/>
            </a:pP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</a:t>
            </a:r>
            <a:r>
              <a:rPr lang="zh-CN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点对点式网络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P2P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网络覆盖的范围分类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buFont typeface="Wingdings 2" panose="05020102010507070707" pitchFamily="18" charset="2"/>
              <a:buNone/>
            </a:pPr>
            <a:r>
              <a:rPr lang="en-US" altLang="zh-CN" sz="1400" b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</a:t>
            </a:r>
            <a:r>
              <a:rPr lang="zh-CN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局域网</a:t>
            </a:r>
            <a:r>
              <a:rPr lang="zh-CN" altLang="zh-CN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zh-CN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城域网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zh-CN" altLang="zh-CN" sz="1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广域网</a:t>
            </a:r>
            <a:r>
              <a:rPr lang="zh-CN" altLang="en-US" sz="12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zh-CN" altLang="en-US" sz="14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技术特征，非规模大小</a:t>
            </a:r>
            <a:r>
              <a:rPr lang="zh-CN" altLang="en-US" sz="1200" b="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endParaRPr lang="en-US" altLang="zh-CN" sz="1400" b="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82CE0D7-6341-4AE4-9C13-24DB858508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7721" y="3887787"/>
            <a:ext cx="5122863" cy="2085975"/>
            <a:chOff x="1621" y="2323"/>
            <a:chExt cx="6491" cy="4014"/>
          </a:xfrm>
        </p:grpSpPr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812221C9-07B8-4F2B-A0D0-30E7E8D7A2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1" y="2323"/>
              <a:ext cx="6491" cy="3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100"/>
            </a:p>
          </p:txBody>
        </p:sp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17D855E-C7D4-4C1E-A417-73F3D4A1532D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4496" y="2463"/>
              <a:ext cx="1142" cy="5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0 w 21600"/>
                <a:gd name="T13" fmla="*/ 3267 h 21600"/>
                <a:gd name="T14" fmla="*/ 17080 w 21600"/>
                <a:gd name="T15" fmla="*/ 1733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0C0C0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B3556484-DF44-4595-8B93-A79400525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" y="2577"/>
              <a:ext cx="740" cy="30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050">
                  <a:latin typeface="Times New Roman" panose="02020603050405020304" pitchFamily="18" charset="0"/>
                </a:rPr>
                <a:t>广域网</a:t>
              </a:r>
              <a:endParaRPr lang="zh-CN" altLang="en-US" sz="1050"/>
            </a:p>
          </p:txBody>
        </p:sp>
        <p:sp>
          <p:nvSpPr>
            <p:cNvPr id="13" name="Cloud">
              <a:extLst>
                <a:ext uri="{FF2B5EF4-FFF2-40B4-BE49-F238E27FC236}">
                  <a16:creationId xmlns:a16="http://schemas.microsoft.com/office/drawing/2014/main" id="{083AECEF-6522-4DAD-B29B-40FCC6770B26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383" y="3165"/>
              <a:ext cx="1142" cy="5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0 w 21600"/>
                <a:gd name="T13" fmla="*/ 3267 h 21600"/>
                <a:gd name="T14" fmla="*/ 17080 w 21600"/>
                <a:gd name="T15" fmla="*/ 1733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0C0C0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E1069CFE-2F5C-4B49-B65E-6196F7F76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1" y="3304"/>
              <a:ext cx="650" cy="28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050">
                  <a:latin typeface="Times New Roman" panose="02020603050405020304" pitchFamily="18" charset="0"/>
                </a:rPr>
                <a:t>城域网</a:t>
              </a:r>
              <a:endParaRPr lang="zh-CN" altLang="en-US" sz="1050"/>
            </a:p>
          </p:txBody>
        </p:sp>
        <p:sp>
          <p:nvSpPr>
            <p:cNvPr id="15" name="Cloud">
              <a:extLst>
                <a:ext uri="{FF2B5EF4-FFF2-40B4-BE49-F238E27FC236}">
                  <a16:creationId xmlns:a16="http://schemas.microsoft.com/office/drawing/2014/main" id="{A56211BD-DF15-4792-A5B5-7DC19F45C414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5516" y="3165"/>
              <a:ext cx="1141" cy="5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2 w 21600"/>
                <a:gd name="T13" fmla="*/ 3267 h 21600"/>
                <a:gd name="T14" fmla="*/ 17094 w 21600"/>
                <a:gd name="T15" fmla="*/ 1733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0C0C0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A44D9F1F-F8F4-43B8-A121-638467120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" y="3304"/>
              <a:ext cx="664" cy="28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050" dirty="0">
                  <a:latin typeface="Times New Roman" panose="02020603050405020304" pitchFamily="18" charset="0"/>
                </a:rPr>
                <a:t>城域网</a:t>
              </a:r>
              <a:endParaRPr lang="zh-CN" altLang="en-US" sz="1050" dirty="0"/>
            </a:p>
          </p:txBody>
        </p:sp>
        <p:sp>
          <p:nvSpPr>
            <p:cNvPr id="17" name="Cloud">
              <a:extLst>
                <a:ext uri="{FF2B5EF4-FFF2-40B4-BE49-F238E27FC236}">
                  <a16:creationId xmlns:a16="http://schemas.microsoft.com/office/drawing/2014/main" id="{C8993DAE-C19F-4A42-AFF8-FA1502443F09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1992" y="4148"/>
              <a:ext cx="1142" cy="5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0 w 21600"/>
                <a:gd name="T13" fmla="*/ 3267 h 21600"/>
                <a:gd name="T14" fmla="*/ 17080 w 21600"/>
                <a:gd name="T15" fmla="*/ 1733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0C0C0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ED190206-2933-49AF-A314-E5543BF73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9" y="4220"/>
              <a:ext cx="768" cy="34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050">
                  <a:latin typeface="Times New Roman" panose="02020603050405020304" pitchFamily="18" charset="0"/>
                </a:rPr>
                <a:t>接入网</a:t>
              </a:r>
              <a:endParaRPr lang="zh-CN" altLang="en-US" sz="1050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D788F758-8A16-4327-B839-E85108460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7" y="2884"/>
              <a:ext cx="464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42ABFEB8-4E22-4405-B701-0F7F87B76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8" y="2884"/>
              <a:ext cx="371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BA5EFB5F-9424-4848-9036-E59348D5F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9" y="3586"/>
              <a:ext cx="742" cy="5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29B05B9E-1C74-452A-B7FF-E78859DA8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" y="3727"/>
              <a:ext cx="93" cy="4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26D1182F-7E93-426D-A6F1-CB0C64102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9" y="3727"/>
              <a:ext cx="186" cy="4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E19FA43D-7CE3-4034-B492-502E51B24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8" y="3586"/>
              <a:ext cx="742" cy="5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Cloud">
              <a:extLst>
                <a:ext uri="{FF2B5EF4-FFF2-40B4-BE49-F238E27FC236}">
                  <a16:creationId xmlns:a16="http://schemas.microsoft.com/office/drawing/2014/main" id="{911E1DAB-AE61-44CE-82B7-D6B366F24914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754" y="4148"/>
              <a:ext cx="1141" cy="5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2 w 21600"/>
                <a:gd name="T13" fmla="*/ 3267 h 21600"/>
                <a:gd name="T14" fmla="*/ 17094 w 21600"/>
                <a:gd name="T15" fmla="*/ 1733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0C0C0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 Box 21">
              <a:extLst>
                <a:ext uri="{FF2B5EF4-FFF2-40B4-BE49-F238E27FC236}">
                  <a16:creationId xmlns:a16="http://schemas.microsoft.com/office/drawing/2014/main" id="{D87C1C34-0136-4052-ABBD-72647FDA0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1" y="4220"/>
              <a:ext cx="650" cy="34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050">
                  <a:latin typeface="Times New Roman" panose="02020603050405020304" pitchFamily="18" charset="0"/>
                </a:rPr>
                <a:t>接入网</a:t>
              </a:r>
              <a:endParaRPr lang="zh-CN" altLang="en-US" sz="1050"/>
            </a:p>
          </p:txBody>
        </p:sp>
        <p:sp>
          <p:nvSpPr>
            <p:cNvPr id="31" name="Cloud">
              <a:extLst>
                <a:ext uri="{FF2B5EF4-FFF2-40B4-BE49-F238E27FC236}">
                  <a16:creationId xmlns:a16="http://schemas.microsoft.com/office/drawing/2014/main" id="{B45CBBB6-E380-4FE7-BDC5-76B74288734C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5423" y="4093"/>
              <a:ext cx="1205" cy="6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6 w 21600"/>
                <a:gd name="T13" fmla="*/ 3256 h 21600"/>
                <a:gd name="T14" fmla="*/ 17083 w 21600"/>
                <a:gd name="T15" fmla="*/ 1732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0C0C0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 Box 23">
              <a:extLst>
                <a:ext uri="{FF2B5EF4-FFF2-40B4-BE49-F238E27FC236}">
                  <a16:creationId xmlns:a16="http://schemas.microsoft.com/office/drawing/2014/main" id="{F0BE0BF0-A618-48F6-B3C7-848578B42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0" y="4220"/>
              <a:ext cx="650" cy="34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050">
                  <a:latin typeface="Times New Roman" panose="02020603050405020304" pitchFamily="18" charset="0"/>
                </a:rPr>
                <a:t>接入网</a:t>
              </a:r>
              <a:endParaRPr lang="zh-CN" altLang="en-US" sz="1050"/>
            </a:p>
          </p:txBody>
        </p:sp>
        <p:sp>
          <p:nvSpPr>
            <p:cNvPr id="33" name="Cloud">
              <a:extLst>
                <a:ext uri="{FF2B5EF4-FFF2-40B4-BE49-F238E27FC236}">
                  <a16:creationId xmlns:a16="http://schemas.microsoft.com/office/drawing/2014/main" id="{C33F1483-FC6D-4113-85B4-119CDE72B161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6814" y="4148"/>
              <a:ext cx="1142" cy="5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0 w 21600"/>
                <a:gd name="T13" fmla="*/ 3267 h 21600"/>
                <a:gd name="T14" fmla="*/ 17080 w 21600"/>
                <a:gd name="T15" fmla="*/ 1733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0C0C0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D61BFA25-F72E-4A21-A298-9D43CA216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0" y="4287"/>
              <a:ext cx="652" cy="28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050">
                  <a:latin typeface="Times New Roman" panose="02020603050405020304" pitchFamily="18" charset="0"/>
                </a:rPr>
                <a:t>接入网</a:t>
              </a:r>
              <a:endParaRPr lang="zh-CN" altLang="en-US" sz="1050"/>
            </a:p>
          </p:txBody>
        </p:sp>
        <p:sp>
          <p:nvSpPr>
            <p:cNvPr id="35" name="Line 26">
              <a:extLst>
                <a:ext uri="{FF2B5EF4-FFF2-40B4-BE49-F238E27FC236}">
                  <a16:creationId xmlns:a16="http://schemas.microsoft.com/office/drawing/2014/main" id="{925E5281-A414-4818-A176-B1E3EC72C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9" y="4990"/>
              <a:ext cx="185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27">
              <a:extLst>
                <a:ext uri="{FF2B5EF4-FFF2-40B4-BE49-F238E27FC236}">
                  <a16:creationId xmlns:a16="http://schemas.microsoft.com/office/drawing/2014/main" id="{4207C9E0-777D-4156-AD62-75BEE10C7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7" y="499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28">
              <a:extLst>
                <a:ext uri="{FF2B5EF4-FFF2-40B4-BE49-F238E27FC236}">
                  <a16:creationId xmlns:a16="http://schemas.microsoft.com/office/drawing/2014/main" id="{38E7D711-0FE0-4272-B671-4CF149854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7" y="4990"/>
              <a:ext cx="1" cy="2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78FDFBB5-C626-40F7-9701-6032E2FB9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5" y="4990"/>
              <a:ext cx="148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0">
              <a:extLst>
                <a:ext uri="{FF2B5EF4-FFF2-40B4-BE49-F238E27FC236}">
                  <a16:creationId xmlns:a16="http://schemas.microsoft.com/office/drawing/2014/main" id="{CAD838D6-F3BE-4A87-8A26-3F63FA392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9" y="4710"/>
              <a:ext cx="1" cy="2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31">
              <a:extLst>
                <a:ext uri="{FF2B5EF4-FFF2-40B4-BE49-F238E27FC236}">
                  <a16:creationId xmlns:a16="http://schemas.microsoft.com/office/drawing/2014/main" id="{B3C5E3A5-B16C-4065-B663-F35C6FAEB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1" y="4710"/>
              <a:ext cx="0" cy="2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1" name="Picture 32">
              <a:extLst>
                <a:ext uri="{FF2B5EF4-FFF2-40B4-BE49-F238E27FC236}">
                  <a16:creationId xmlns:a16="http://schemas.microsoft.com/office/drawing/2014/main" id="{22325F57-2413-4D6A-B4F3-622A45F90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" y="5131"/>
              <a:ext cx="530" cy="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3">
              <a:extLst>
                <a:ext uri="{FF2B5EF4-FFF2-40B4-BE49-F238E27FC236}">
                  <a16:creationId xmlns:a16="http://schemas.microsoft.com/office/drawing/2014/main" id="{4D8D45D2-E890-4DD5-9539-2C92B8C35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" y="5131"/>
              <a:ext cx="530" cy="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34">
              <a:extLst>
                <a:ext uri="{FF2B5EF4-FFF2-40B4-BE49-F238E27FC236}">
                  <a16:creationId xmlns:a16="http://schemas.microsoft.com/office/drawing/2014/main" id="{FDA3B732-C023-4147-9E28-EC05F22D2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7" y="5131"/>
              <a:ext cx="530" cy="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5">
              <a:extLst>
                <a:ext uri="{FF2B5EF4-FFF2-40B4-BE49-F238E27FC236}">
                  <a16:creationId xmlns:a16="http://schemas.microsoft.com/office/drawing/2014/main" id="{4B37B267-A1B1-4B55-842A-F6EE28EF3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" y="5131"/>
              <a:ext cx="529" cy="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Line 36">
              <a:extLst>
                <a:ext uri="{FF2B5EF4-FFF2-40B4-BE49-F238E27FC236}">
                  <a16:creationId xmlns:a16="http://schemas.microsoft.com/office/drawing/2014/main" id="{F5E56EF3-23DB-4684-BF0C-56A674BA1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3" y="4990"/>
              <a:ext cx="0" cy="1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37">
              <a:extLst>
                <a:ext uri="{FF2B5EF4-FFF2-40B4-BE49-F238E27FC236}">
                  <a16:creationId xmlns:a16="http://schemas.microsoft.com/office/drawing/2014/main" id="{66EB0A19-CB7B-4107-86FF-B462F71B9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0" y="4991"/>
              <a:ext cx="1" cy="1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Text Box 38">
              <a:extLst>
                <a:ext uri="{FF2B5EF4-FFF2-40B4-BE49-F238E27FC236}">
                  <a16:creationId xmlns:a16="http://schemas.microsoft.com/office/drawing/2014/main" id="{36B91EC3-2CF2-4C52-A224-9B6243DE5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5" y="5692"/>
              <a:ext cx="3800" cy="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广域网、城域网、接入网和局域网的关系</a:t>
              </a:r>
            </a:p>
          </p:txBody>
        </p:sp>
        <p:sp>
          <p:nvSpPr>
            <p:cNvPr id="48" name="Line 39">
              <a:extLst>
                <a:ext uri="{FF2B5EF4-FFF2-40B4-BE49-F238E27FC236}">
                  <a16:creationId xmlns:a16="http://schemas.microsoft.com/office/drawing/2014/main" id="{71E310CF-2C55-4F96-AC48-96C3ED703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4" y="4991"/>
              <a:ext cx="120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40">
              <a:extLst>
                <a:ext uri="{FF2B5EF4-FFF2-40B4-BE49-F238E27FC236}">
                  <a16:creationId xmlns:a16="http://schemas.microsoft.com/office/drawing/2014/main" id="{5224330C-F549-40BF-AE22-B3CCF2ABF7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3" y="4710"/>
              <a:ext cx="0" cy="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0" name="Picture 41">
              <a:extLst>
                <a:ext uri="{FF2B5EF4-FFF2-40B4-BE49-F238E27FC236}">
                  <a16:creationId xmlns:a16="http://schemas.microsoft.com/office/drawing/2014/main" id="{7C5B160F-D86F-49EA-BC5D-0BDE7156C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6" y="5131"/>
              <a:ext cx="529" cy="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2">
              <a:extLst>
                <a:ext uri="{FF2B5EF4-FFF2-40B4-BE49-F238E27FC236}">
                  <a16:creationId xmlns:a16="http://schemas.microsoft.com/office/drawing/2014/main" id="{222B7CA5-4AF5-4546-B857-503A5DE65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" y="5131"/>
              <a:ext cx="529" cy="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Line 43">
              <a:extLst>
                <a:ext uri="{FF2B5EF4-FFF2-40B4-BE49-F238E27FC236}">
                  <a16:creationId xmlns:a16="http://schemas.microsoft.com/office/drawing/2014/main" id="{D00748D6-8DEB-4D33-944E-A63688842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2" y="4991"/>
              <a:ext cx="0" cy="1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44">
              <a:extLst>
                <a:ext uri="{FF2B5EF4-FFF2-40B4-BE49-F238E27FC236}">
                  <a16:creationId xmlns:a16="http://schemas.microsoft.com/office/drawing/2014/main" id="{86A373D5-A3D9-4216-B82E-6F56D397E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1" y="4991"/>
              <a:ext cx="0" cy="1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Text Box 45">
              <a:extLst>
                <a:ext uri="{FF2B5EF4-FFF2-40B4-BE49-F238E27FC236}">
                  <a16:creationId xmlns:a16="http://schemas.microsoft.com/office/drawing/2014/main" id="{8FB5079D-1B60-4748-9E84-A57A79766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6" y="5411"/>
              <a:ext cx="929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050">
                  <a:latin typeface="Times New Roman" panose="02020603050405020304" pitchFamily="18" charset="0"/>
                </a:rPr>
                <a:t>局域网</a:t>
              </a:r>
              <a:endParaRPr lang="zh-CN" altLang="en-US" sz="1050"/>
            </a:p>
          </p:txBody>
        </p:sp>
        <p:sp>
          <p:nvSpPr>
            <p:cNvPr id="55" name="Text Box 46">
              <a:extLst>
                <a:ext uri="{FF2B5EF4-FFF2-40B4-BE49-F238E27FC236}">
                  <a16:creationId xmlns:a16="http://schemas.microsoft.com/office/drawing/2014/main" id="{3C774F75-5E56-4348-9DAA-658F80185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3" y="5411"/>
              <a:ext cx="929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050">
                  <a:latin typeface="Times New Roman" panose="02020603050405020304" pitchFamily="18" charset="0"/>
                </a:rPr>
                <a:t>接入网</a:t>
              </a:r>
              <a:endParaRPr lang="zh-CN" altLang="en-US" sz="1050"/>
            </a:p>
          </p:txBody>
        </p:sp>
        <p:sp>
          <p:nvSpPr>
            <p:cNvPr id="56" name="Text Box 47">
              <a:extLst>
                <a:ext uri="{FF2B5EF4-FFF2-40B4-BE49-F238E27FC236}">
                  <a16:creationId xmlns:a16="http://schemas.microsoft.com/office/drawing/2014/main" id="{AF46608B-D7C7-4B64-BE27-46FBE4FDB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0" y="5411"/>
              <a:ext cx="929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050">
                  <a:latin typeface="Times New Roman" panose="02020603050405020304" pitchFamily="18" charset="0"/>
                </a:rPr>
                <a:t>企业网</a:t>
              </a:r>
              <a:endParaRPr lang="zh-CN" altLang="en-US" sz="1050"/>
            </a:p>
          </p:txBody>
        </p:sp>
      </p:grpSp>
      <p:pic>
        <p:nvPicPr>
          <p:cNvPr id="57" name="图片 50">
            <a:extLst>
              <a:ext uri="{FF2B5EF4-FFF2-40B4-BE49-F238E27FC236}">
                <a16:creationId xmlns:a16="http://schemas.microsoft.com/office/drawing/2014/main" id="{13FA1478-CD05-4598-B88F-BA3E0C9B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72658"/>
            <a:ext cx="2738437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图片 51">
            <a:extLst>
              <a:ext uri="{FF2B5EF4-FFF2-40B4-BE49-F238E27FC236}">
                <a16:creationId xmlns:a16="http://schemas.microsoft.com/office/drawing/2014/main" id="{58546587-8A99-4C1E-B3B1-599FB158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26754"/>
            <a:ext cx="2738437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52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CF0037E9-E243-4FFC-8802-C67D1738F150}"/>
              </a:ext>
            </a:extLst>
          </p:cNvPr>
          <p:cNvSpPr txBox="1">
            <a:spLocks/>
          </p:cNvSpPr>
          <p:nvPr/>
        </p:nvSpPr>
        <p:spPr bwMode="auto">
          <a:xfrm>
            <a:off x="1076931" y="1271473"/>
            <a:ext cx="5113337" cy="471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zh-CN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计算机网络发展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历程</a:t>
            </a:r>
            <a:endParaRPr lang="en-US" altLang="zh-CN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zh-CN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阶段：计算机网络技术与理论的准备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数据通信技术、分组交换技术</a:t>
            </a:r>
            <a:endParaRPr lang="en-US" altLang="zh-CN" sz="16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阶段：计算机网络的形成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buFont typeface="Calibri" panose="020F0502020204030204" pitchFamily="34" charset="0"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ARPANET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TCP/IP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、以太网、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SNA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FDDI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X.25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等</a:t>
            </a:r>
            <a:endParaRPr lang="zh-CN" altLang="zh-CN" sz="16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阶段：网络体系结构的研究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OSI</a:t>
            </a:r>
            <a:r>
              <a:rPr lang="zh-CN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参考模型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IPv4</a:t>
            </a:r>
            <a:r>
              <a:rPr lang="zh-CN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协议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体系、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IPv6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协议体系</a:t>
            </a:r>
            <a:endParaRPr lang="en-US" altLang="zh-CN" sz="16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第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阶段：互联网应用、无线网络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zh-CN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网络安全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00000"/>
              </a:lnSpc>
              <a:buFont typeface="Calibri" panose="020F0502020204030204" pitchFamily="34" charset="0"/>
              <a:buNone/>
              <a:defRPr/>
            </a:pP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互联网、</a:t>
            </a:r>
            <a:r>
              <a:rPr lang="zh-CN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三网融合</a:t>
            </a:r>
            <a:endParaRPr lang="en-US" altLang="zh-CN" sz="16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00000"/>
              </a:lnSpc>
              <a:buFont typeface="Calibri" panose="020F0502020204030204" pitchFamily="34" charset="0"/>
              <a:buNone/>
              <a:defRPr/>
            </a:pPr>
            <a:r>
              <a:rPr lang="zh-CN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无线局域网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zh-CN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无线城域网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en-US" altLang="zh-CN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P2P</a:t>
            </a:r>
            <a:r>
              <a:rPr lang="zh-CN" altLang="en-US" sz="16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、网络安全</a:t>
            </a:r>
            <a:endParaRPr lang="zh-CN" altLang="zh-CN" sz="1600" b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3AC16890-6402-4ADC-92B4-813B90D707D1}"/>
              </a:ext>
            </a:extLst>
          </p:cNvPr>
          <p:cNvSpPr txBox="1"/>
          <p:nvPr/>
        </p:nvSpPr>
        <p:spPr>
          <a:xfrm>
            <a:off x="860425" y="246380"/>
            <a:ext cx="502701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计算机网络的定义、分类、特点</a:t>
            </a:r>
          </a:p>
        </p:txBody>
      </p:sp>
      <p:pic>
        <p:nvPicPr>
          <p:cNvPr id="9" name="图片 12">
            <a:extLst>
              <a:ext uri="{FF2B5EF4-FFF2-40B4-BE49-F238E27FC236}">
                <a16:creationId xmlns:a16="http://schemas.microsoft.com/office/drawing/2014/main" id="{B9AD4853-1B91-4EED-98D2-02D7C6DC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30" y="1562100"/>
            <a:ext cx="29019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6">
            <a:extLst>
              <a:ext uri="{FF2B5EF4-FFF2-40B4-BE49-F238E27FC236}">
                <a16:creationId xmlns:a16="http://schemas.microsoft.com/office/drawing/2014/main" id="{82E38552-D9C6-42B4-88F7-74474ACBA0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114386"/>
              </p:ext>
            </p:extLst>
          </p:nvPr>
        </p:nvGraphicFramePr>
        <p:xfrm>
          <a:off x="7329467" y="3860800"/>
          <a:ext cx="3241675" cy="175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256667" imgH="1762652" progId="Visio.Drawing.11">
                  <p:embed/>
                </p:oleObj>
              </mc:Choice>
              <mc:Fallback>
                <p:oleObj name="Visio" r:id="rId3" imgW="3256667" imgH="1762652" progId="Visio.Drawing.11">
                  <p:embed/>
                  <p:pic>
                    <p:nvPicPr>
                      <p:cNvPr id="23560" name="对象 6">
                        <a:extLst>
                          <a:ext uri="{FF2B5EF4-FFF2-40B4-BE49-F238E27FC236}">
                            <a16:creationId xmlns:a16="http://schemas.microsoft.com/office/drawing/2014/main" id="{39AF751A-27BD-4546-99F3-98654B1064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9467" y="3860800"/>
                        <a:ext cx="3241675" cy="175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261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3949799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网络技术演变和发展趋势</a:t>
            </a:r>
          </a:p>
        </p:txBody>
      </p:sp>
      <p:pic>
        <p:nvPicPr>
          <p:cNvPr id="7" name="图片 12">
            <a:extLst>
              <a:ext uri="{FF2B5EF4-FFF2-40B4-BE49-F238E27FC236}">
                <a16:creationId xmlns:a16="http://schemas.microsoft.com/office/drawing/2014/main" id="{9C104C92-D4C6-4682-A46B-7B2DCEB95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95" y="2208095"/>
            <a:ext cx="3889375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F4A7DAE2-B342-489A-A82A-245EB7122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070" y="1415933"/>
            <a:ext cx="1911350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2">
            <a:extLst>
              <a:ext uri="{FF2B5EF4-FFF2-40B4-BE49-F238E27FC236}">
                <a16:creationId xmlns:a16="http://schemas.microsoft.com/office/drawing/2014/main" id="{924E29FF-AE57-4AFC-85F7-E0BE1D89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070" y="2692283"/>
            <a:ext cx="1931988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50C74AFD-421A-450C-ACAD-73A26727C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070" y="4275020"/>
            <a:ext cx="1981200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6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9130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8086</TotalTime>
  <Words>1389</Words>
  <Application>Microsoft Office PowerPoint</Application>
  <PresentationFormat>宽屏</PresentationFormat>
  <Paragraphs>239</Paragraphs>
  <Slides>26</Slides>
  <Notes>1</Notes>
  <HiddenSlides>0</HiddenSlides>
  <MMClips>2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等线</vt:lpstr>
      <vt:lpstr>等线 Light</vt:lpstr>
      <vt:lpstr>仿宋</vt:lpstr>
      <vt:lpstr>黑体</vt:lpstr>
      <vt:lpstr>思源宋体 CN Heavy</vt:lpstr>
      <vt:lpstr>宋体</vt:lpstr>
      <vt:lpstr>微软雅黑</vt:lpstr>
      <vt:lpstr>Arial</vt:lpstr>
      <vt:lpstr>Calibri</vt:lpstr>
      <vt:lpstr>Century Gothic</vt:lpstr>
      <vt:lpstr>Goudy Old Style</vt:lpstr>
      <vt:lpstr>Times New Roman</vt:lpstr>
      <vt:lpstr>Wingdings</vt:lpstr>
      <vt:lpstr>Wingdings 2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091304</dc:title>
  <dc:creator>龙时富</dc:creator>
  <cp:lastModifiedBy>Wenjun Lee</cp:lastModifiedBy>
  <cp:revision>914</cp:revision>
  <dcterms:created xsi:type="dcterms:W3CDTF">2017-09-08T08:49:00Z</dcterms:created>
  <dcterms:modified xsi:type="dcterms:W3CDTF">2025-03-18T06:21:33Z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